
<file path=[Content_Types].xml><?xml version="1.0" encoding="utf-8"?>
<Types xmlns="http://schemas.openxmlformats.org/package/2006/content-types">
  <Default Extension="jpeg" ContentType="image/jpeg"/>
  <Default Extension="jpg" ContentType="image/jpeg"/>
  <Default Extension="m4a" ContentType="audio/mp4"/>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4"/>
  </p:notesMasterIdLst>
  <p:sldIdLst>
    <p:sldId id="256" r:id="rId2"/>
    <p:sldId id="271" r:id="rId3"/>
    <p:sldId id="276" r:id="rId4"/>
    <p:sldId id="268" r:id="rId5"/>
    <p:sldId id="272" r:id="rId6"/>
    <p:sldId id="273" r:id="rId7"/>
    <p:sldId id="274" r:id="rId8"/>
    <p:sldId id="266" r:id="rId9"/>
    <p:sldId id="269" r:id="rId10"/>
    <p:sldId id="277" r:id="rId11"/>
    <p:sldId id="278"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1448"/>
    <a:srgbClr val="50154E"/>
    <a:srgbClr val="3B3838"/>
    <a:srgbClr val="ECFFE4"/>
    <a:srgbClr val="5E1A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427"/>
  </p:normalViewPr>
  <p:slideViewPr>
    <p:cSldViewPr snapToGrid="0" snapToObjects="1">
      <p:cViewPr varScale="1">
        <p:scale>
          <a:sx n="98" d="100"/>
          <a:sy n="98" d="100"/>
        </p:scale>
        <p:origin x="1016"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8EA03-E9AB-B449-82F2-22B9135E073E}" type="datetimeFigureOut">
              <a:rPr lang="en-US" smtClean="0"/>
              <a:t>3/26/20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13A3F-735D-9449-BCC2-3847E29B9F2C}" type="slidenum">
              <a:rPr lang="en-US" smtClean="0"/>
              <a:t>‹#›</a:t>
            </a:fld>
            <a:endParaRPr lang="en-US"/>
          </a:p>
        </p:txBody>
      </p:sp>
    </p:spTree>
    <p:extLst>
      <p:ext uri="{BB962C8B-B14F-4D97-AF65-F5344CB8AC3E}">
        <p14:creationId xmlns:p14="http://schemas.microsoft.com/office/powerpoint/2010/main" val="246303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David Park. To briefly introduce myself before the presentation, I’ve been working in consulting industry for past 6 years, focusing on business processes and technology implementation for several global financial institutions and I recently graduated from metis in an effort to marry my consulting experience with more technical knowledge around data science and Machine learning. I am also a DJ and an owner of an underground techno label in New York City. And today,  in light of exploring my passion in machine learning space, I will be presenting a DJ mix generator I created using deep learning.</a:t>
            </a:r>
          </a:p>
        </p:txBody>
      </p:sp>
      <p:sp>
        <p:nvSpPr>
          <p:cNvPr id="4" name="Slide Number Placeholder 3"/>
          <p:cNvSpPr>
            <a:spLocks noGrp="1"/>
          </p:cNvSpPr>
          <p:nvPr>
            <p:ph type="sldNum" sz="quarter" idx="5"/>
          </p:nvPr>
        </p:nvSpPr>
        <p:spPr/>
        <p:txBody>
          <a:bodyPr/>
          <a:lstStyle/>
          <a:p>
            <a:fld id="{95913A3F-735D-9449-BCC2-3847E29B9F2C}" type="slidenum">
              <a:rPr lang="en-US" smtClean="0"/>
              <a:t>1</a:t>
            </a:fld>
            <a:endParaRPr lang="en-US"/>
          </a:p>
        </p:txBody>
      </p:sp>
    </p:spTree>
    <p:extLst>
      <p:ext uri="{BB962C8B-B14F-4D97-AF65-F5344CB8AC3E}">
        <p14:creationId xmlns:p14="http://schemas.microsoft.com/office/powerpoint/2010/main" val="3316412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 want to show my model result using the input track named Nothing Around Us by the artist named </a:t>
            </a:r>
            <a:r>
              <a:rPr lang="en-US" dirty="0" err="1"/>
              <a:t>Mathame</a:t>
            </a:r>
            <a:r>
              <a:rPr lang="en-US" dirty="0"/>
              <a:t>. And the overall output was pretty encouraging. It selected all the tracks with BPM and keys in mixable ranges. Also, it finds those tracks that share similar sub-genres, in this case, they were Melodic Techno and Progressive house.</a:t>
            </a:r>
          </a:p>
        </p:txBody>
      </p:sp>
      <p:sp>
        <p:nvSpPr>
          <p:cNvPr id="4" name="Slide Number Placeholder 3"/>
          <p:cNvSpPr>
            <a:spLocks noGrp="1"/>
          </p:cNvSpPr>
          <p:nvPr>
            <p:ph type="sldNum" sz="quarter" idx="5"/>
          </p:nvPr>
        </p:nvSpPr>
        <p:spPr/>
        <p:txBody>
          <a:bodyPr/>
          <a:lstStyle/>
          <a:p>
            <a:fld id="{95913A3F-735D-9449-BCC2-3847E29B9F2C}" type="slidenum">
              <a:rPr lang="en-US" smtClean="0"/>
              <a:t>10</a:t>
            </a:fld>
            <a:endParaRPr lang="en-US"/>
          </a:p>
        </p:txBody>
      </p:sp>
    </p:spTree>
    <p:extLst>
      <p:ext uri="{BB962C8B-B14F-4D97-AF65-F5344CB8AC3E}">
        <p14:creationId xmlns:p14="http://schemas.microsoft.com/office/powerpoint/2010/main" val="90704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effective DJ </a:t>
            </a:r>
            <a:r>
              <a:rPr lang="en-US" dirty="0" err="1"/>
              <a:t>Koze</a:t>
            </a:r>
            <a:r>
              <a:rPr lang="en-US" dirty="0"/>
              <a:t> is! To show that, I want to share this clip where I mixed the first two tracks suggested by DJ </a:t>
            </a:r>
            <a:r>
              <a:rPr lang="en-US" dirty="0" err="1"/>
              <a:t>Koze</a:t>
            </a:r>
            <a:endParaRPr lang="en-US" dirty="0"/>
          </a:p>
          <a:p>
            <a:endParaRPr lang="en-US" dirty="0"/>
          </a:p>
          <a:p>
            <a:r>
              <a:rPr lang="en-US" dirty="0"/>
              <a:t>Right now track A on the left is playing in full volume. And take a look at the volume faders in the middle. I’m slowing bringing in track B to the mix. </a:t>
            </a:r>
          </a:p>
          <a:p>
            <a:r>
              <a:rPr lang="en-US" dirty="0"/>
              <a:t>`</a:t>
            </a:r>
          </a:p>
          <a:p>
            <a:r>
              <a:rPr lang="en-US" dirty="0"/>
              <a:t>Now you can hear track B pretty clearly</a:t>
            </a:r>
          </a:p>
          <a:p>
            <a:endParaRPr lang="en-US" dirty="0"/>
          </a:p>
          <a:p>
            <a:r>
              <a:rPr lang="en-US" dirty="0"/>
              <a:t>Alright Track A is completely off and it’s fully transitioned to track B</a:t>
            </a:r>
          </a:p>
          <a:p>
            <a:endParaRPr lang="en-US" dirty="0"/>
          </a:p>
          <a:p>
            <a:r>
              <a:rPr lang="en-US" dirty="0"/>
              <a:t>So as you can see from my demo, I thought DJ </a:t>
            </a:r>
            <a:r>
              <a:rPr lang="en-US" dirty="0" err="1"/>
              <a:t>Koze</a:t>
            </a:r>
            <a:r>
              <a:rPr lang="en-US" dirty="0"/>
              <a:t> did rather impressive job. So overall I was pretty happy with the outcome and with some more refinement I might actually be able to use DJ </a:t>
            </a:r>
            <a:r>
              <a:rPr lang="en-US" dirty="0" err="1"/>
              <a:t>Koze</a:t>
            </a:r>
            <a:r>
              <a:rPr lang="en-US" dirty="0"/>
              <a:t> myself for my future gigs! And hopefully, other people can also see this app very entertaining and helpful!</a:t>
            </a:r>
          </a:p>
          <a:p>
            <a:endParaRPr lang="en-US" dirty="0"/>
          </a:p>
        </p:txBody>
      </p:sp>
      <p:sp>
        <p:nvSpPr>
          <p:cNvPr id="4" name="Slide Number Placeholder 3"/>
          <p:cNvSpPr>
            <a:spLocks noGrp="1"/>
          </p:cNvSpPr>
          <p:nvPr>
            <p:ph type="sldNum" sz="quarter" idx="5"/>
          </p:nvPr>
        </p:nvSpPr>
        <p:spPr/>
        <p:txBody>
          <a:bodyPr/>
          <a:lstStyle/>
          <a:p>
            <a:fld id="{95913A3F-735D-9449-BCC2-3847E29B9F2C}" type="slidenum">
              <a:rPr lang="en-US" smtClean="0"/>
              <a:t>11</a:t>
            </a:fld>
            <a:endParaRPr lang="en-US"/>
          </a:p>
        </p:txBody>
      </p:sp>
    </p:spTree>
    <p:extLst>
      <p:ext uri="{BB962C8B-B14F-4D97-AF65-F5344CB8AC3E}">
        <p14:creationId xmlns:p14="http://schemas.microsoft.com/office/powerpoint/2010/main" val="3773413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13A3F-735D-9449-BCC2-3847E29B9F2C}" type="slidenum">
              <a:rPr lang="en-US" smtClean="0"/>
              <a:t>12</a:t>
            </a:fld>
            <a:endParaRPr lang="en-US"/>
          </a:p>
        </p:txBody>
      </p:sp>
    </p:spTree>
    <p:extLst>
      <p:ext uri="{BB962C8B-B14F-4D97-AF65-F5344CB8AC3E}">
        <p14:creationId xmlns:p14="http://schemas.microsoft.com/office/powerpoint/2010/main" val="4093739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my motivation behind this project? Well, many music recommenders in the market just targets general listeners but there is not a single good music app for DJs.</a:t>
            </a:r>
          </a:p>
          <a:p>
            <a:endParaRPr lang="en-US" dirty="0"/>
          </a:p>
          <a:p>
            <a:r>
              <a:rPr lang="en-US" dirty="0"/>
              <a:t>As a DJ myself, I always wanted to find a music recommender that can help me find and arrange tracks in less time consuming manner.</a:t>
            </a:r>
          </a:p>
          <a:p>
            <a:endParaRPr lang="en-US" dirty="0"/>
          </a:p>
          <a:p>
            <a:r>
              <a:rPr lang="en-US" dirty="0"/>
              <a:t>So I decided to use the final project at Metis to create my own using deep learning and some content-based filtering</a:t>
            </a:r>
          </a:p>
        </p:txBody>
      </p:sp>
      <p:sp>
        <p:nvSpPr>
          <p:cNvPr id="4" name="Slide Number Placeholder 3"/>
          <p:cNvSpPr>
            <a:spLocks noGrp="1"/>
          </p:cNvSpPr>
          <p:nvPr>
            <p:ph type="sldNum" sz="quarter" idx="5"/>
          </p:nvPr>
        </p:nvSpPr>
        <p:spPr/>
        <p:txBody>
          <a:bodyPr/>
          <a:lstStyle/>
          <a:p>
            <a:fld id="{95913A3F-735D-9449-BCC2-3847E29B9F2C}" type="slidenum">
              <a:rPr lang="en-US" smtClean="0"/>
              <a:t>2</a:t>
            </a:fld>
            <a:endParaRPr lang="en-US"/>
          </a:p>
        </p:txBody>
      </p:sp>
    </p:spTree>
    <p:extLst>
      <p:ext uri="{BB962C8B-B14F-4D97-AF65-F5344CB8AC3E}">
        <p14:creationId xmlns:p14="http://schemas.microsoft.com/office/powerpoint/2010/main" val="381451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I want to introduce my music app DJ </a:t>
            </a:r>
            <a:r>
              <a:rPr lang="en-US" dirty="0" err="1"/>
              <a:t>Koze</a:t>
            </a:r>
            <a:endParaRPr lang="en-US" dirty="0"/>
          </a:p>
          <a:p>
            <a:endParaRPr lang="en-US" dirty="0"/>
          </a:p>
          <a:p>
            <a:r>
              <a:rPr lang="en-US" dirty="0" err="1"/>
              <a:t>Koze</a:t>
            </a:r>
            <a:r>
              <a:rPr lang="en-US" dirty="0"/>
              <a:t> has a different mission statement than other music recommender. It aims to generate a playlist with seamless transition and natural flow as if they are played by professional DJs, </a:t>
            </a:r>
          </a:p>
          <a:p>
            <a:endParaRPr lang="en-US" dirty="0"/>
          </a:p>
          <a:p>
            <a:r>
              <a:rPr lang="en-US" dirty="0"/>
              <a:t>So who could be the potential users of </a:t>
            </a:r>
            <a:r>
              <a:rPr lang="en-US" dirty="0" err="1"/>
              <a:t>Koze</a:t>
            </a:r>
            <a:r>
              <a:rPr lang="en-US" dirty="0"/>
              <a:t>?</a:t>
            </a:r>
          </a:p>
          <a:p>
            <a:pPr marL="171450" indent="-171450">
              <a:buFont typeface="Arial" panose="020B0604020202020204" pitchFamily="34" charset="0"/>
              <a:buChar char="•"/>
            </a:pPr>
            <a:r>
              <a:rPr lang="en-US" dirty="0"/>
              <a:t>Well, you have all the DJs who wants to save time preparing a </a:t>
            </a:r>
            <a:r>
              <a:rPr lang="en-US" dirty="0" err="1"/>
              <a:t>tracklist</a:t>
            </a:r>
            <a:endParaRPr lang="en-US" dirty="0"/>
          </a:p>
          <a:p>
            <a:pPr marL="171450" indent="-171450">
              <a:buFont typeface="Arial" panose="020B0604020202020204" pitchFamily="34" charset="0"/>
              <a:buChar char="•"/>
            </a:pPr>
            <a:r>
              <a:rPr lang="en-US" dirty="0"/>
              <a:t>Lounge/Bar owners seeking good music without having DJs every night</a:t>
            </a:r>
          </a:p>
          <a:p>
            <a:pPr marL="171450" indent="-171450">
              <a:buFont typeface="Arial" panose="020B0604020202020204" pitchFamily="34" charset="0"/>
              <a:buChar char="•"/>
            </a:pPr>
            <a:r>
              <a:rPr lang="en-US" dirty="0"/>
              <a:t>And really anyone who wants to throw a party and have a good time!</a:t>
            </a:r>
          </a:p>
        </p:txBody>
      </p:sp>
      <p:sp>
        <p:nvSpPr>
          <p:cNvPr id="4" name="Slide Number Placeholder 3"/>
          <p:cNvSpPr>
            <a:spLocks noGrp="1"/>
          </p:cNvSpPr>
          <p:nvPr>
            <p:ph type="sldNum" sz="quarter" idx="5"/>
          </p:nvPr>
        </p:nvSpPr>
        <p:spPr/>
        <p:txBody>
          <a:bodyPr/>
          <a:lstStyle/>
          <a:p>
            <a:fld id="{95913A3F-735D-9449-BCC2-3847E29B9F2C}" type="slidenum">
              <a:rPr lang="en-US" smtClean="0"/>
              <a:t>3</a:t>
            </a:fld>
            <a:endParaRPr lang="en-US"/>
          </a:p>
        </p:txBody>
      </p:sp>
    </p:spTree>
    <p:extLst>
      <p:ext uri="{BB962C8B-B14F-4D97-AF65-F5344CB8AC3E}">
        <p14:creationId xmlns:p14="http://schemas.microsoft.com/office/powerpoint/2010/main" val="138212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dive in, I want to quickly introduce how mixing works which is the fundamentals behind my model. </a:t>
            </a:r>
          </a:p>
          <a:p>
            <a:endParaRPr lang="en-US" dirty="0"/>
          </a:p>
          <a:p>
            <a:r>
              <a:rPr lang="en-US" dirty="0"/>
              <a:t>First of all, two tracks should have similar textures to go well together, which are mainly defined by frequency, amplitude, and energy level</a:t>
            </a:r>
          </a:p>
          <a:p>
            <a:endParaRPr lang="en-US" dirty="0"/>
          </a:p>
          <a:p>
            <a:r>
              <a:rPr lang="en-US" dirty="0"/>
              <a:t>Secondly, mix-in and mix-out part should share similarity in key, mode, and tempo to achieve the harmonic mixing</a:t>
            </a:r>
          </a:p>
          <a:p>
            <a:endParaRPr lang="en-US" dirty="0"/>
          </a:p>
        </p:txBody>
      </p:sp>
      <p:sp>
        <p:nvSpPr>
          <p:cNvPr id="4" name="Slide Number Placeholder 3"/>
          <p:cNvSpPr>
            <a:spLocks noGrp="1"/>
          </p:cNvSpPr>
          <p:nvPr>
            <p:ph type="sldNum" sz="quarter" idx="5"/>
          </p:nvPr>
        </p:nvSpPr>
        <p:spPr/>
        <p:txBody>
          <a:bodyPr/>
          <a:lstStyle/>
          <a:p>
            <a:fld id="{95913A3F-735D-9449-BCC2-3847E29B9F2C}" type="slidenum">
              <a:rPr lang="en-US" smtClean="0"/>
              <a:t>4</a:t>
            </a:fld>
            <a:endParaRPr lang="en-US"/>
          </a:p>
        </p:txBody>
      </p:sp>
    </p:spTree>
    <p:extLst>
      <p:ext uri="{BB962C8B-B14F-4D97-AF65-F5344CB8AC3E}">
        <p14:creationId xmlns:p14="http://schemas.microsoft.com/office/powerpoint/2010/main" val="2792841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are some cool image representation of these.</a:t>
            </a:r>
          </a:p>
          <a:p>
            <a:endParaRPr lang="en-US" dirty="0"/>
          </a:p>
          <a:p>
            <a:r>
              <a:rPr lang="en-US" dirty="0"/>
              <a:t>based on my research, spectrogram is an image representation of frequency and amplitude that best captures the texture of the music. </a:t>
            </a:r>
          </a:p>
          <a:p>
            <a:r>
              <a:rPr lang="en-US" dirty="0"/>
              <a:t>As you can see from top right, x axis is time span y axis is the range of frequencies and strength/loudness of the respective frequency levels are described by the brightness. Brighter the color, higher amplitude or stronger presence in the respective frequency level.</a:t>
            </a:r>
          </a:p>
          <a:p>
            <a:endParaRPr lang="en-US" dirty="0"/>
          </a:p>
          <a:p>
            <a:r>
              <a:rPr lang="en-US" dirty="0"/>
              <a:t>and </a:t>
            </a:r>
            <a:r>
              <a:rPr lang="en-US" dirty="0" err="1"/>
              <a:t>chromagram</a:t>
            </a:r>
            <a:r>
              <a:rPr lang="en-US" dirty="0"/>
              <a:t> on the bottom left captures various level of pitches over time also described by the brightness of the color.  And this can help the harmonic mixing btw two tracks</a:t>
            </a:r>
          </a:p>
        </p:txBody>
      </p:sp>
      <p:sp>
        <p:nvSpPr>
          <p:cNvPr id="4" name="Slide Number Placeholder 3"/>
          <p:cNvSpPr>
            <a:spLocks noGrp="1"/>
          </p:cNvSpPr>
          <p:nvPr>
            <p:ph type="sldNum" sz="quarter" idx="5"/>
          </p:nvPr>
        </p:nvSpPr>
        <p:spPr/>
        <p:txBody>
          <a:bodyPr/>
          <a:lstStyle/>
          <a:p>
            <a:fld id="{95913A3F-735D-9449-BCC2-3847E29B9F2C}" type="slidenum">
              <a:rPr lang="en-US" smtClean="0"/>
              <a:t>5</a:t>
            </a:fld>
            <a:endParaRPr lang="en-US"/>
          </a:p>
        </p:txBody>
      </p:sp>
    </p:spTree>
    <p:extLst>
      <p:ext uri="{BB962C8B-B14F-4D97-AF65-F5344CB8AC3E}">
        <p14:creationId xmlns:p14="http://schemas.microsoft.com/office/powerpoint/2010/main" val="56083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my model, I used over 2000 mp3 files downloaded from online music stores used by prof DJs, then I collected audio features such as tempo and key through </a:t>
            </a:r>
            <a:r>
              <a:rPr lang="en-US" dirty="0" err="1"/>
              <a:t>spotify</a:t>
            </a:r>
            <a:r>
              <a:rPr lang="en-US" dirty="0"/>
              <a:t> API.</a:t>
            </a:r>
          </a:p>
        </p:txBody>
      </p:sp>
      <p:sp>
        <p:nvSpPr>
          <p:cNvPr id="4" name="Slide Number Placeholder 3"/>
          <p:cNvSpPr>
            <a:spLocks noGrp="1"/>
          </p:cNvSpPr>
          <p:nvPr>
            <p:ph type="sldNum" sz="quarter" idx="5"/>
          </p:nvPr>
        </p:nvSpPr>
        <p:spPr/>
        <p:txBody>
          <a:bodyPr/>
          <a:lstStyle/>
          <a:p>
            <a:fld id="{95913A3F-735D-9449-BCC2-3847E29B9F2C}" type="slidenum">
              <a:rPr lang="en-US" smtClean="0"/>
              <a:t>6</a:t>
            </a:fld>
            <a:endParaRPr lang="en-US"/>
          </a:p>
        </p:txBody>
      </p:sp>
    </p:spTree>
    <p:extLst>
      <p:ext uri="{BB962C8B-B14F-4D97-AF65-F5344CB8AC3E}">
        <p14:creationId xmlns:p14="http://schemas.microsoft.com/office/powerpoint/2010/main" val="847912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converted mp3 files into image representations. I used </a:t>
            </a:r>
            <a:r>
              <a:rPr lang="en-US" dirty="0" err="1"/>
              <a:t>chromagram</a:t>
            </a:r>
            <a:r>
              <a:rPr lang="en-US" dirty="0"/>
              <a:t> for intro and ending section of the tracks to achieve harmonic mixing and used spectrogram in the middle part of the tracks to capture overall vibe and texture of the music. </a:t>
            </a:r>
          </a:p>
        </p:txBody>
      </p:sp>
      <p:sp>
        <p:nvSpPr>
          <p:cNvPr id="4" name="Slide Number Placeholder 3"/>
          <p:cNvSpPr>
            <a:spLocks noGrp="1"/>
          </p:cNvSpPr>
          <p:nvPr>
            <p:ph type="sldNum" sz="quarter" idx="5"/>
          </p:nvPr>
        </p:nvSpPr>
        <p:spPr/>
        <p:txBody>
          <a:bodyPr/>
          <a:lstStyle/>
          <a:p>
            <a:fld id="{95913A3F-735D-9449-BCC2-3847E29B9F2C}" type="slidenum">
              <a:rPr lang="en-US" smtClean="0"/>
              <a:t>7</a:t>
            </a:fld>
            <a:endParaRPr lang="en-US"/>
          </a:p>
        </p:txBody>
      </p:sp>
    </p:spTree>
    <p:extLst>
      <p:ext uri="{BB962C8B-B14F-4D97-AF65-F5344CB8AC3E}">
        <p14:creationId xmlns:p14="http://schemas.microsoft.com/office/powerpoint/2010/main" val="1435428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used pretrained neural network, VGG16, to extract feature vectors of these images and further reduced dimensionality by running Principal Component Analysis. And all data storage and computation was done within google cloud platform.</a:t>
            </a:r>
          </a:p>
        </p:txBody>
      </p:sp>
      <p:sp>
        <p:nvSpPr>
          <p:cNvPr id="4" name="Slide Number Placeholder 3"/>
          <p:cNvSpPr>
            <a:spLocks noGrp="1"/>
          </p:cNvSpPr>
          <p:nvPr>
            <p:ph type="sldNum" sz="quarter" idx="5"/>
          </p:nvPr>
        </p:nvSpPr>
        <p:spPr/>
        <p:txBody>
          <a:bodyPr/>
          <a:lstStyle/>
          <a:p>
            <a:fld id="{95913A3F-735D-9449-BCC2-3847E29B9F2C}" type="slidenum">
              <a:rPr lang="en-US" smtClean="0"/>
              <a:t>8</a:t>
            </a:fld>
            <a:endParaRPr lang="en-US"/>
          </a:p>
        </p:txBody>
      </p:sp>
    </p:spTree>
    <p:extLst>
      <p:ext uri="{BB962C8B-B14F-4D97-AF65-F5344CB8AC3E}">
        <p14:creationId xmlns:p14="http://schemas.microsoft.com/office/powerpoint/2010/main" val="2945026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n w="0">
                  <a:noFill/>
                </a:ln>
              </a:rPr>
              <a:t>Finally, this slide shows how my recommendation system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n w="0">
                  <a:noFill/>
                </a:ln>
              </a:rPr>
              <a:t>First it uses content-based filtering to identify candidate tracks with neighboring audio features. With my domain knowledge, I was able to define acceptable range for selected audio features, which are BPM, energy level, and key/mode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n w="0">
                  <a:noFill/>
                </a:ln>
              </a:rPr>
              <a:t>Then, using cosine similarity on spectrograms and </a:t>
            </a:r>
            <a:r>
              <a:rPr lang="en-US" dirty="0" err="1">
                <a:ln w="0">
                  <a:noFill/>
                </a:ln>
              </a:rPr>
              <a:t>chromagrams</a:t>
            </a:r>
            <a:r>
              <a:rPr lang="en-US" dirty="0">
                <a:ln w="0">
                  <a:noFill/>
                </a:ln>
              </a:rPr>
              <a:t> feature vectors, the model will find the closest track in terms of  musical texture and </a:t>
            </a:r>
            <a:r>
              <a:rPr lang="en-US" dirty="0" err="1">
                <a:ln w="0">
                  <a:noFill/>
                </a:ln>
              </a:rPr>
              <a:t>mashability</a:t>
            </a:r>
            <a:r>
              <a:rPr lang="en-US" dirty="0">
                <a:ln w="0">
                  <a:noFill/>
                </a:ln>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n w="0">
                  <a:noFill/>
                </a:ln>
              </a:rPr>
              <a:t>Subsequently, the suggested track becomes a new input to generate the next track and this will enable some variation to the flow and makes the mix more interesting and creative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n w="0">
                <a:noFill/>
              </a:ln>
            </a:endParaRPr>
          </a:p>
          <a:p>
            <a:endParaRPr lang="en-US" dirty="0"/>
          </a:p>
        </p:txBody>
      </p:sp>
      <p:sp>
        <p:nvSpPr>
          <p:cNvPr id="4" name="Slide Number Placeholder 3"/>
          <p:cNvSpPr>
            <a:spLocks noGrp="1"/>
          </p:cNvSpPr>
          <p:nvPr>
            <p:ph type="sldNum" sz="quarter" idx="5"/>
          </p:nvPr>
        </p:nvSpPr>
        <p:spPr/>
        <p:txBody>
          <a:bodyPr/>
          <a:lstStyle/>
          <a:p>
            <a:fld id="{95913A3F-735D-9449-BCC2-3847E29B9F2C}" type="slidenum">
              <a:rPr lang="en-US" smtClean="0"/>
              <a:t>9</a:t>
            </a:fld>
            <a:endParaRPr lang="en-US"/>
          </a:p>
        </p:txBody>
      </p:sp>
    </p:spTree>
    <p:extLst>
      <p:ext uri="{BB962C8B-B14F-4D97-AF65-F5344CB8AC3E}">
        <p14:creationId xmlns:p14="http://schemas.microsoft.com/office/powerpoint/2010/main" val="273113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0C9A1-3663-1C42-A299-0C6BAE60E6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2F6200-0C37-5342-A112-71D832995C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23174A-9D14-9543-8C27-C16C517F7A0C}"/>
              </a:ext>
            </a:extLst>
          </p:cNvPr>
          <p:cNvSpPr>
            <a:spLocks noGrp="1"/>
          </p:cNvSpPr>
          <p:nvPr>
            <p:ph type="dt" sz="half" idx="10"/>
          </p:nvPr>
        </p:nvSpPr>
        <p:spPr/>
        <p:txBody>
          <a:bodyPr/>
          <a:lstStyle/>
          <a:p>
            <a:fld id="{5829E2BF-47B3-884F-9EC9-5D03842F8AC4}" type="datetimeFigureOut">
              <a:rPr lang="en-US" smtClean="0"/>
              <a:t>3/26/20</a:t>
            </a:fld>
            <a:endParaRPr lang="en-US"/>
          </a:p>
        </p:txBody>
      </p:sp>
      <p:sp>
        <p:nvSpPr>
          <p:cNvPr id="5" name="Footer Placeholder 4">
            <a:extLst>
              <a:ext uri="{FF2B5EF4-FFF2-40B4-BE49-F238E27FC236}">
                <a16:creationId xmlns:a16="http://schemas.microsoft.com/office/drawing/2014/main" id="{915981D9-E45E-9E40-8629-110703201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A1010-8AB3-4C4C-B1C9-3A3E13E2B336}"/>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741893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4961-6AE7-1D46-9874-E18C8B6F3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575178-BAD2-FC40-9B20-A97ADD14FB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5FCA6C-485A-FE45-838E-5570D165A44A}"/>
              </a:ext>
            </a:extLst>
          </p:cNvPr>
          <p:cNvSpPr>
            <a:spLocks noGrp="1"/>
          </p:cNvSpPr>
          <p:nvPr>
            <p:ph type="dt" sz="half" idx="10"/>
          </p:nvPr>
        </p:nvSpPr>
        <p:spPr/>
        <p:txBody>
          <a:bodyPr/>
          <a:lstStyle/>
          <a:p>
            <a:fld id="{5829E2BF-47B3-884F-9EC9-5D03842F8AC4}" type="datetimeFigureOut">
              <a:rPr lang="en-US" smtClean="0"/>
              <a:t>3/26/20</a:t>
            </a:fld>
            <a:endParaRPr lang="en-US"/>
          </a:p>
        </p:txBody>
      </p:sp>
      <p:sp>
        <p:nvSpPr>
          <p:cNvPr id="5" name="Footer Placeholder 4">
            <a:extLst>
              <a:ext uri="{FF2B5EF4-FFF2-40B4-BE49-F238E27FC236}">
                <a16:creationId xmlns:a16="http://schemas.microsoft.com/office/drawing/2014/main" id="{E27393C9-3653-194D-BC6D-39E4EAFD4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FA00B-278C-CD4C-BAD7-9233A42BDBD2}"/>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366406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B04EB4-360B-0248-AB15-B96E8FE296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AEA5D-889F-1A4D-B2C4-022EFA7C5C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439029-AD76-DD4B-8228-11FD5863A31D}"/>
              </a:ext>
            </a:extLst>
          </p:cNvPr>
          <p:cNvSpPr>
            <a:spLocks noGrp="1"/>
          </p:cNvSpPr>
          <p:nvPr>
            <p:ph type="dt" sz="half" idx="10"/>
          </p:nvPr>
        </p:nvSpPr>
        <p:spPr/>
        <p:txBody>
          <a:bodyPr/>
          <a:lstStyle/>
          <a:p>
            <a:fld id="{5829E2BF-47B3-884F-9EC9-5D03842F8AC4}" type="datetimeFigureOut">
              <a:rPr lang="en-US" smtClean="0"/>
              <a:t>3/26/20</a:t>
            </a:fld>
            <a:endParaRPr lang="en-US"/>
          </a:p>
        </p:txBody>
      </p:sp>
      <p:sp>
        <p:nvSpPr>
          <p:cNvPr id="5" name="Footer Placeholder 4">
            <a:extLst>
              <a:ext uri="{FF2B5EF4-FFF2-40B4-BE49-F238E27FC236}">
                <a16:creationId xmlns:a16="http://schemas.microsoft.com/office/drawing/2014/main" id="{55FE8AC0-3C9F-E34E-95D8-422F4D1F4E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41A0D-5523-1D4F-B422-3D2A60799629}"/>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98280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98B10-35F6-1A4B-B8F2-BDFDC6F8B5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69B526-C6D7-D140-905B-6522C66210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50F1B8-3800-694B-889A-B51682269258}"/>
              </a:ext>
            </a:extLst>
          </p:cNvPr>
          <p:cNvSpPr>
            <a:spLocks noGrp="1"/>
          </p:cNvSpPr>
          <p:nvPr>
            <p:ph type="dt" sz="half" idx="10"/>
          </p:nvPr>
        </p:nvSpPr>
        <p:spPr/>
        <p:txBody>
          <a:bodyPr/>
          <a:lstStyle/>
          <a:p>
            <a:fld id="{5829E2BF-47B3-884F-9EC9-5D03842F8AC4}" type="datetimeFigureOut">
              <a:rPr lang="en-US" smtClean="0"/>
              <a:t>3/26/20</a:t>
            </a:fld>
            <a:endParaRPr lang="en-US"/>
          </a:p>
        </p:txBody>
      </p:sp>
      <p:sp>
        <p:nvSpPr>
          <p:cNvPr id="5" name="Footer Placeholder 4">
            <a:extLst>
              <a:ext uri="{FF2B5EF4-FFF2-40B4-BE49-F238E27FC236}">
                <a16:creationId xmlns:a16="http://schemas.microsoft.com/office/drawing/2014/main" id="{15968EDE-BFE3-3E45-BE57-D8A1AD2B3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298C6-9900-0D45-8D66-03A5B6A6DFBD}"/>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188192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1C6-147C-794C-BD26-67A053B83A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EC8559-95F8-8D44-9271-34D5D3BAF1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A82CC-7AA7-3D49-A57F-FFF7D4A6FF93}"/>
              </a:ext>
            </a:extLst>
          </p:cNvPr>
          <p:cNvSpPr>
            <a:spLocks noGrp="1"/>
          </p:cNvSpPr>
          <p:nvPr>
            <p:ph type="dt" sz="half" idx="10"/>
          </p:nvPr>
        </p:nvSpPr>
        <p:spPr/>
        <p:txBody>
          <a:bodyPr/>
          <a:lstStyle/>
          <a:p>
            <a:fld id="{5829E2BF-47B3-884F-9EC9-5D03842F8AC4}" type="datetimeFigureOut">
              <a:rPr lang="en-US" smtClean="0"/>
              <a:t>3/26/20</a:t>
            </a:fld>
            <a:endParaRPr lang="en-US"/>
          </a:p>
        </p:txBody>
      </p:sp>
      <p:sp>
        <p:nvSpPr>
          <p:cNvPr id="5" name="Footer Placeholder 4">
            <a:extLst>
              <a:ext uri="{FF2B5EF4-FFF2-40B4-BE49-F238E27FC236}">
                <a16:creationId xmlns:a16="http://schemas.microsoft.com/office/drawing/2014/main" id="{896F8CA3-0491-9242-9415-C263ACEF1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7F01A5-27D5-734B-AA70-6575CA2087D7}"/>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2066977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E435-D9E0-FB48-AD1A-5767108917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5A352C-03B9-F24D-B951-B971AF1CA9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0A6A3-090E-0B4A-994B-70E348E1C4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8F8FC3-6E80-E647-AA5A-421E94C537F1}"/>
              </a:ext>
            </a:extLst>
          </p:cNvPr>
          <p:cNvSpPr>
            <a:spLocks noGrp="1"/>
          </p:cNvSpPr>
          <p:nvPr>
            <p:ph type="dt" sz="half" idx="10"/>
          </p:nvPr>
        </p:nvSpPr>
        <p:spPr/>
        <p:txBody>
          <a:bodyPr/>
          <a:lstStyle/>
          <a:p>
            <a:fld id="{5829E2BF-47B3-884F-9EC9-5D03842F8AC4}" type="datetimeFigureOut">
              <a:rPr lang="en-US" smtClean="0"/>
              <a:t>3/26/20</a:t>
            </a:fld>
            <a:endParaRPr lang="en-US"/>
          </a:p>
        </p:txBody>
      </p:sp>
      <p:sp>
        <p:nvSpPr>
          <p:cNvPr id="6" name="Footer Placeholder 5">
            <a:extLst>
              <a:ext uri="{FF2B5EF4-FFF2-40B4-BE49-F238E27FC236}">
                <a16:creationId xmlns:a16="http://schemas.microsoft.com/office/drawing/2014/main" id="{76B08F86-F409-8346-A807-83C3602D5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06B95-54C5-584A-8A21-3AB52BF4164D}"/>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3097644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C18FC-297D-D445-8A08-C47A78C885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B59BC5-05DA-B641-A15A-FB4169274B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CB4A26-0C84-1747-87E5-CAEE28819D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A595E4-D5A7-C342-9A34-DA6646CF37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41DA78-373F-5742-94EC-FF14E06413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0E6A7C-D396-6448-BA69-261A6B5630F5}"/>
              </a:ext>
            </a:extLst>
          </p:cNvPr>
          <p:cNvSpPr>
            <a:spLocks noGrp="1"/>
          </p:cNvSpPr>
          <p:nvPr>
            <p:ph type="dt" sz="half" idx="10"/>
          </p:nvPr>
        </p:nvSpPr>
        <p:spPr/>
        <p:txBody>
          <a:bodyPr/>
          <a:lstStyle/>
          <a:p>
            <a:fld id="{5829E2BF-47B3-884F-9EC9-5D03842F8AC4}" type="datetimeFigureOut">
              <a:rPr lang="en-US" smtClean="0"/>
              <a:t>3/26/20</a:t>
            </a:fld>
            <a:endParaRPr lang="en-US"/>
          </a:p>
        </p:txBody>
      </p:sp>
      <p:sp>
        <p:nvSpPr>
          <p:cNvPr id="8" name="Footer Placeholder 7">
            <a:extLst>
              <a:ext uri="{FF2B5EF4-FFF2-40B4-BE49-F238E27FC236}">
                <a16:creationId xmlns:a16="http://schemas.microsoft.com/office/drawing/2014/main" id="{089BB004-8B45-1145-A287-BE280C37E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275F4B-AB74-6440-B7DC-4A3FA5786B8B}"/>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3919093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9E68-D7B9-5348-92DF-83CD3D6D3D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883FF1-4EF6-734B-AE71-AF920072576E}"/>
              </a:ext>
            </a:extLst>
          </p:cNvPr>
          <p:cNvSpPr>
            <a:spLocks noGrp="1"/>
          </p:cNvSpPr>
          <p:nvPr>
            <p:ph type="dt" sz="half" idx="10"/>
          </p:nvPr>
        </p:nvSpPr>
        <p:spPr/>
        <p:txBody>
          <a:bodyPr/>
          <a:lstStyle/>
          <a:p>
            <a:fld id="{5829E2BF-47B3-884F-9EC9-5D03842F8AC4}" type="datetimeFigureOut">
              <a:rPr lang="en-US" smtClean="0"/>
              <a:t>3/26/20</a:t>
            </a:fld>
            <a:endParaRPr lang="en-US"/>
          </a:p>
        </p:txBody>
      </p:sp>
      <p:sp>
        <p:nvSpPr>
          <p:cNvPr id="4" name="Footer Placeholder 3">
            <a:extLst>
              <a:ext uri="{FF2B5EF4-FFF2-40B4-BE49-F238E27FC236}">
                <a16:creationId xmlns:a16="http://schemas.microsoft.com/office/drawing/2014/main" id="{8DB67ADC-7284-2E41-9B2E-4CCC1AD0E4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CB5420-E5D4-9849-A343-01BFE963AB8F}"/>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2758654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176A9-53EB-0445-B6AA-C4A287279BCA}"/>
              </a:ext>
            </a:extLst>
          </p:cNvPr>
          <p:cNvSpPr>
            <a:spLocks noGrp="1"/>
          </p:cNvSpPr>
          <p:nvPr>
            <p:ph type="dt" sz="half" idx="10"/>
          </p:nvPr>
        </p:nvSpPr>
        <p:spPr/>
        <p:txBody>
          <a:bodyPr/>
          <a:lstStyle/>
          <a:p>
            <a:fld id="{5829E2BF-47B3-884F-9EC9-5D03842F8AC4}" type="datetimeFigureOut">
              <a:rPr lang="en-US" smtClean="0"/>
              <a:t>3/26/20</a:t>
            </a:fld>
            <a:endParaRPr lang="en-US"/>
          </a:p>
        </p:txBody>
      </p:sp>
      <p:sp>
        <p:nvSpPr>
          <p:cNvPr id="3" name="Footer Placeholder 2">
            <a:extLst>
              <a:ext uri="{FF2B5EF4-FFF2-40B4-BE49-F238E27FC236}">
                <a16:creationId xmlns:a16="http://schemas.microsoft.com/office/drawing/2014/main" id="{2C260883-5872-7E4E-84D9-6193E54A51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FA15A9-4E11-804B-8A41-BABA52F150F9}"/>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1487407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BE2C-44C2-FA43-80EA-387A0D731A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9094A0-692F-684D-BF95-2636C7C18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FD7ED5-045D-5847-AC56-7C80CF8E2F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A22B39-7668-5642-9806-9BFD72B451D9}"/>
              </a:ext>
            </a:extLst>
          </p:cNvPr>
          <p:cNvSpPr>
            <a:spLocks noGrp="1"/>
          </p:cNvSpPr>
          <p:nvPr>
            <p:ph type="dt" sz="half" idx="10"/>
          </p:nvPr>
        </p:nvSpPr>
        <p:spPr/>
        <p:txBody>
          <a:bodyPr/>
          <a:lstStyle/>
          <a:p>
            <a:fld id="{5829E2BF-47B3-884F-9EC9-5D03842F8AC4}" type="datetimeFigureOut">
              <a:rPr lang="en-US" smtClean="0"/>
              <a:t>3/26/20</a:t>
            </a:fld>
            <a:endParaRPr lang="en-US"/>
          </a:p>
        </p:txBody>
      </p:sp>
      <p:sp>
        <p:nvSpPr>
          <p:cNvPr id="6" name="Footer Placeholder 5">
            <a:extLst>
              <a:ext uri="{FF2B5EF4-FFF2-40B4-BE49-F238E27FC236}">
                <a16:creationId xmlns:a16="http://schemas.microsoft.com/office/drawing/2014/main" id="{632BDCD1-00A2-E447-B78E-FC2022153B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F79F53-01C1-7843-B3F1-A3E3B3011886}"/>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1137476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C758-B812-B342-9BB0-E1437F7893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49C05-10F5-D549-9B7D-8D2A2A1D4D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795596-7C57-424B-A28D-63DBA0C30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5DBC8-E965-B04E-97FC-A078FCE9C100}"/>
              </a:ext>
            </a:extLst>
          </p:cNvPr>
          <p:cNvSpPr>
            <a:spLocks noGrp="1"/>
          </p:cNvSpPr>
          <p:nvPr>
            <p:ph type="dt" sz="half" idx="10"/>
          </p:nvPr>
        </p:nvSpPr>
        <p:spPr/>
        <p:txBody>
          <a:bodyPr/>
          <a:lstStyle/>
          <a:p>
            <a:fld id="{5829E2BF-47B3-884F-9EC9-5D03842F8AC4}" type="datetimeFigureOut">
              <a:rPr lang="en-US" smtClean="0"/>
              <a:t>3/26/20</a:t>
            </a:fld>
            <a:endParaRPr lang="en-US"/>
          </a:p>
        </p:txBody>
      </p:sp>
      <p:sp>
        <p:nvSpPr>
          <p:cNvPr id="6" name="Footer Placeholder 5">
            <a:extLst>
              <a:ext uri="{FF2B5EF4-FFF2-40B4-BE49-F238E27FC236}">
                <a16:creationId xmlns:a16="http://schemas.microsoft.com/office/drawing/2014/main" id="{B5D7BA7C-6F1C-E44B-8535-E0B14C6E8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598C1D-9CB2-A74C-97A3-DC14A5491897}"/>
              </a:ext>
            </a:extLst>
          </p:cNvPr>
          <p:cNvSpPr>
            <a:spLocks noGrp="1"/>
          </p:cNvSpPr>
          <p:nvPr>
            <p:ph type="sldNum" sz="quarter" idx="12"/>
          </p:nvPr>
        </p:nvSpPr>
        <p:spPr/>
        <p:txBody>
          <a:bodyPr/>
          <a:lstStyle/>
          <a:p>
            <a:fld id="{7EDA397C-72A6-F640-9C2A-610BD29CAC51}" type="slidenum">
              <a:rPr lang="en-US" smtClean="0"/>
              <a:t>‹#›</a:t>
            </a:fld>
            <a:endParaRPr lang="en-US"/>
          </a:p>
        </p:txBody>
      </p:sp>
    </p:spTree>
    <p:extLst>
      <p:ext uri="{BB962C8B-B14F-4D97-AF65-F5344CB8AC3E}">
        <p14:creationId xmlns:p14="http://schemas.microsoft.com/office/powerpoint/2010/main" val="176675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0A4EF6-6439-C44D-8BD9-C543970A3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139AD0-73C8-6143-AD71-7B56BDCEF2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C5E52-A60D-3744-A267-3F75B248C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29E2BF-47B3-884F-9EC9-5D03842F8AC4}" type="datetimeFigureOut">
              <a:rPr lang="en-US" smtClean="0"/>
              <a:t>3/26/20</a:t>
            </a:fld>
            <a:endParaRPr lang="en-US"/>
          </a:p>
        </p:txBody>
      </p:sp>
      <p:sp>
        <p:nvSpPr>
          <p:cNvPr id="5" name="Footer Placeholder 4">
            <a:extLst>
              <a:ext uri="{FF2B5EF4-FFF2-40B4-BE49-F238E27FC236}">
                <a16:creationId xmlns:a16="http://schemas.microsoft.com/office/drawing/2014/main" id="{7E01A51E-DD80-8E45-84C9-E045FB4485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482305-FC2E-7B43-8FE3-53A48C1B42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A397C-72A6-F640-9C2A-610BD29CAC51}" type="slidenum">
              <a:rPr lang="en-US" smtClean="0"/>
              <a:t>‹#›</a:t>
            </a:fld>
            <a:endParaRPr lang="en-US"/>
          </a:p>
        </p:txBody>
      </p:sp>
    </p:spTree>
    <p:extLst>
      <p:ext uri="{BB962C8B-B14F-4D97-AF65-F5344CB8AC3E}">
        <p14:creationId xmlns:p14="http://schemas.microsoft.com/office/powerpoint/2010/main" val="25189340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mailto:dcpjungwoo@gmail.com"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table, sitting, small&#10;&#10;Description automatically generated">
            <a:extLst>
              <a:ext uri="{FF2B5EF4-FFF2-40B4-BE49-F238E27FC236}">
                <a16:creationId xmlns:a16="http://schemas.microsoft.com/office/drawing/2014/main" id="{76983FD1-E3A6-064A-BC9F-2436E3E99A11}"/>
              </a:ext>
            </a:extLst>
          </p:cNvPr>
          <p:cNvPicPr>
            <a:picLocks noChangeAspect="1"/>
          </p:cNvPicPr>
          <p:nvPr/>
        </p:nvPicPr>
        <p:blipFill rotWithShape="1">
          <a:blip r:embed="rId3"/>
          <a:srcRect t="4056" r="-1" b="7260"/>
          <a:stretch/>
        </p:blipFill>
        <p:spPr>
          <a:xfrm>
            <a:off x="606719" y="-1"/>
            <a:ext cx="11585281" cy="6857999"/>
          </a:xfrm>
          <a:prstGeom prst="rect">
            <a:avLst/>
          </a:prstGeom>
        </p:spPr>
      </p:pic>
      <p:sp>
        <p:nvSpPr>
          <p:cNvPr id="31" name="Rectangle 3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EDECD-FAD6-134E-AA83-3B38702B4A30}"/>
              </a:ext>
            </a:extLst>
          </p:cNvPr>
          <p:cNvSpPr>
            <a:spLocks noGrp="1"/>
          </p:cNvSpPr>
          <p:nvPr>
            <p:ph type="ctrTitle"/>
          </p:nvPr>
        </p:nvSpPr>
        <p:spPr>
          <a:xfrm>
            <a:off x="1036684" y="1152144"/>
            <a:ext cx="3953501" cy="3072393"/>
          </a:xfrm>
        </p:spPr>
        <p:txBody>
          <a:bodyPr>
            <a:normAutofit/>
          </a:bodyPr>
          <a:lstStyle/>
          <a:p>
            <a:pPr algn="l"/>
            <a:r>
              <a:rPr lang="en-US" sz="5600">
                <a:solidFill>
                  <a:schemeClr val="bg1"/>
                </a:solidFill>
                <a:latin typeface="Avenir Next" panose="020B0503020202020204" pitchFamily="34" charset="0"/>
              </a:rPr>
              <a:t>Play like DJ with Deep Learning</a:t>
            </a:r>
          </a:p>
        </p:txBody>
      </p:sp>
      <p:sp>
        <p:nvSpPr>
          <p:cNvPr id="3" name="Subtitle 2">
            <a:extLst>
              <a:ext uri="{FF2B5EF4-FFF2-40B4-BE49-F238E27FC236}">
                <a16:creationId xmlns:a16="http://schemas.microsoft.com/office/drawing/2014/main" id="{05C92B90-BED5-B64C-8A4A-BE58801D1F35}"/>
              </a:ext>
            </a:extLst>
          </p:cNvPr>
          <p:cNvSpPr>
            <a:spLocks noGrp="1"/>
          </p:cNvSpPr>
          <p:nvPr>
            <p:ph type="subTitle" idx="1"/>
          </p:nvPr>
        </p:nvSpPr>
        <p:spPr>
          <a:xfrm>
            <a:off x="1036684" y="4462272"/>
            <a:ext cx="3953501" cy="1272831"/>
          </a:xfrm>
        </p:spPr>
        <p:txBody>
          <a:bodyPr anchor="t">
            <a:normAutofit/>
          </a:bodyPr>
          <a:lstStyle/>
          <a:p>
            <a:pPr algn="l"/>
            <a:r>
              <a:rPr lang="en-US" dirty="0">
                <a:solidFill>
                  <a:schemeClr val="bg1"/>
                </a:solidFill>
                <a:latin typeface="Avenir Next" panose="020B0503020202020204" pitchFamily="34" charset="0"/>
              </a:rPr>
              <a:t>March 23, 2020</a:t>
            </a:r>
          </a:p>
        </p:txBody>
      </p:sp>
      <p:sp>
        <p:nvSpPr>
          <p:cNvPr id="33" name="Rectangle 3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36"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149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F0408D-7C68-8448-8519-BC7824B0EFF4}"/>
              </a:ext>
            </a:extLst>
          </p:cNvPr>
          <p:cNvSpPr/>
          <p:nvPr/>
        </p:nvSpPr>
        <p:spPr>
          <a:xfrm>
            <a:off x="0" y="0"/>
            <a:ext cx="2074383" cy="6858000"/>
          </a:xfrm>
          <a:prstGeom prst="rect">
            <a:avLst/>
          </a:prstGeom>
          <a:solidFill>
            <a:schemeClr val="accent4">
              <a:lumMod val="40000"/>
              <a:lumOff val="60000"/>
              <a:alpha val="52000"/>
            </a:schemeClr>
          </a:solidFill>
          <a:ln>
            <a:noFill/>
          </a:ln>
        </p:spPr>
        <p:style>
          <a:lnRef idx="2">
            <a:schemeClr val="dk1"/>
          </a:lnRef>
          <a:fillRef idx="1">
            <a:schemeClr val="lt1"/>
          </a:fillRef>
          <a:effectRef idx="0">
            <a:schemeClr val="dk1"/>
          </a:effectRef>
          <a:fontRef idx="minor">
            <a:schemeClr val="dk1"/>
          </a:fontRef>
        </p:style>
        <p:txBody>
          <a:bodyPr tIns="137160" rtlCol="0" anchor="t"/>
          <a:lstStyle/>
          <a:p>
            <a:endParaRPr lang="en-US" sz="1600" dirty="0">
              <a:solidFill>
                <a:schemeClr val="tx1"/>
              </a:solidFill>
              <a:latin typeface="Avenir Next" panose="020B0503020202020204" pitchFamily="34" charset="0"/>
            </a:endParaRPr>
          </a:p>
        </p:txBody>
      </p:sp>
      <p:pic>
        <p:nvPicPr>
          <p:cNvPr id="5" name="Picture 4" descr="A screenshot of a computer screen&#10;&#10;Description automatically generated">
            <a:extLst>
              <a:ext uri="{FF2B5EF4-FFF2-40B4-BE49-F238E27FC236}">
                <a16:creationId xmlns:a16="http://schemas.microsoft.com/office/drawing/2014/main" id="{9158B772-47EE-524F-B3EE-8AEFC72A038F}"/>
              </a:ext>
            </a:extLst>
          </p:cNvPr>
          <p:cNvPicPr>
            <a:picLocks noChangeAspect="1"/>
          </p:cNvPicPr>
          <p:nvPr/>
        </p:nvPicPr>
        <p:blipFill>
          <a:blip r:embed="rId3">
            <a:alphaModFix/>
          </a:blip>
          <a:stretch>
            <a:fillRect/>
          </a:stretch>
        </p:blipFill>
        <p:spPr>
          <a:xfrm>
            <a:off x="4095909" y="924869"/>
            <a:ext cx="6403878" cy="4930987"/>
          </a:xfrm>
          <a:prstGeom prst="rect">
            <a:avLst/>
          </a:prstGeom>
        </p:spPr>
      </p:pic>
      <p:sp>
        <p:nvSpPr>
          <p:cNvPr id="6" name="Rectangle 5">
            <a:extLst>
              <a:ext uri="{FF2B5EF4-FFF2-40B4-BE49-F238E27FC236}">
                <a16:creationId xmlns:a16="http://schemas.microsoft.com/office/drawing/2014/main" id="{A9C605CC-7F01-D545-81A1-8DFC4F91ED24}"/>
              </a:ext>
            </a:extLst>
          </p:cNvPr>
          <p:cNvSpPr/>
          <p:nvPr/>
        </p:nvSpPr>
        <p:spPr>
          <a:xfrm>
            <a:off x="5293216" y="3032972"/>
            <a:ext cx="991673"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Bicep</a:t>
            </a:r>
          </a:p>
        </p:txBody>
      </p:sp>
      <p:pic>
        <p:nvPicPr>
          <p:cNvPr id="7" name="Picture 6">
            <a:extLst>
              <a:ext uri="{FF2B5EF4-FFF2-40B4-BE49-F238E27FC236}">
                <a16:creationId xmlns:a16="http://schemas.microsoft.com/office/drawing/2014/main" id="{1B609993-E9B4-D04C-80E3-763C8598B0E1}"/>
              </a:ext>
            </a:extLst>
          </p:cNvPr>
          <p:cNvPicPr>
            <a:picLocks noChangeAspect="1"/>
          </p:cNvPicPr>
          <p:nvPr/>
        </p:nvPicPr>
        <p:blipFill>
          <a:blip r:embed="rId4">
            <a:alphaModFix/>
          </a:blip>
          <a:stretch>
            <a:fillRect/>
          </a:stretch>
        </p:blipFill>
        <p:spPr>
          <a:xfrm>
            <a:off x="4555709" y="2918577"/>
            <a:ext cx="621598" cy="621598"/>
          </a:xfrm>
          <a:prstGeom prst="rect">
            <a:avLst/>
          </a:prstGeom>
        </p:spPr>
      </p:pic>
      <p:sp>
        <p:nvSpPr>
          <p:cNvPr id="8" name="Rectangle 7">
            <a:extLst>
              <a:ext uri="{FF2B5EF4-FFF2-40B4-BE49-F238E27FC236}">
                <a16:creationId xmlns:a16="http://schemas.microsoft.com/office/drawing/2014/main" id="{35F9B8EE-BCF8-574E-848A-3249876CAFD8}"/>
              </a:ext>
            </a:extLst>
          </p:cNvPr>
          <p:cNvSpPr/>
          <p:nvPr/>
        </p:nvSpPr>
        <p:spPr>
          <a:xfrm>
            <a:off x="6572124" y="3029753"/>
            <a:ext cx="1788016"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Aura</a:t>
            </a:r>
          </a:p>
        </p:txBody>
      </p:sp>
      <p:sp>
        <p:nvSpPr>
          <p:cNvPr id="9" name="Rectangle 8">
            <a:extLst>
              <a:ext uri="{FF2B5EF4-FFF2-40B4-BE49-F238E27FC236}">
                <a16:creationId xmlns:a16="http://schemas.microsoft.com/office/drawing/2014/main" id="{DA7AD73F-4F29-3443-9A8D-DAA5F6319A2A}"/>
              </a:ext>
            </a:extLst>
          </p:cNvPr>
          <p:cNvSpPr/>
          <p:nvPr/>
        </p:nvSpPr>
        <p:spPr>
          <a:xfrm>
            <a:off x="9164241" y="3029752"/>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1d</a:t>
            </a:r>
          </a:p>
        </p:txBody>
      </p:sp>
      <p:sp>
        <p:nvSpPr>
          <p:cNvPr id="10" name="Rectangle 9">
            <a:extLst>
              <a:ext uri="{FF2B5EF4-FFF2-40B4-BE49-F238E27FC236}">
                <a16:creationId xmlns:a16="http://schemas.microsoft.com/office/drawing/2014/main" id="{396E74FC-4E6D-574B-902D-76B79FAE94FD}"/>
              </a:ext>
            </a:extLst>
          </p:cNvPr>
          <p:cNvSpPr/>
          <p:nvPr/>
        </p:nvSpPr>
        <p:spPr>
          <a:xfrm>
            <a:off x="8577014" y="3023313"/>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123</a:t>
            </a:r>
          </a:p>
        </p:txBody>
      </p:sp>
      <p:sp>
        <p:nvSpPr>
          <p:cNvPr id="11" name="Rectangle 10">
            <a:extLst>
              <a:ext uri="{FF2B5EF4-FFF2-40B4-BE49-F238E27FC236}">
                <a16:creationId xmlns:a16="http://schemas.microsoft.com/office/drawing/2014/main" id="{C4581AC0-3B90-1E42-8BE6-C085F325F605}"/>
              </a:ext>
            </a:extLst>
          </p:cNvPr>
          <p:cNvSpPr/>
          <p:nvPr/>
        </p:nvSpPr>
        <p:spPr>
          <a:xfrm>
            <a:off x="5293216" y="3752043"/>
            <a:ext cx="1278908"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err="1">
                <a:solidFill>
                  <a:schemeClr val="accent4">
                    <a:lumMod val="20000"/>
                    <a:lumOff val="80000"/>
                  </a:schemeClr>
                </a:solidFill>
                <a:latin typeface="Avenir Next" panose="020B0503020202020204" pitchFamily="34" charset="0"/>
              </a:rPr>
              <a:t>Petar</a:t>
            </a:r>
            <a:r>
              <a:rPr lang="en-US" sz="1100" dirty="0">
                <a:solidFill>
                  <a:schemeClr val="accent4">
                    <a:lumMod val="20000"/>
                    <a:lumOff val="80000"/>
                  </a:schemeClr>
                </a:solidFill>
                <a:latin typeface="Avenir Next" panose="020B0503020202020204" pitchFamily="34" charset="0"/>
              </a:rPr>
              <a:t> </a:t>
            </a:r>
            <a:r>
              <a:rPr lang="en-US" sz="1100" dirty="0" err="1">
                <a:solidFill>
                  <a:schemeClr val="accent4">
                    <a:lumMod val="20000"/>
                    <a:lumOff val="80000"/>
                  </a:schemeClr>
                </a:solidFill>
                <a:latin typeface="Avenir Next" panose="020B0503020202020204" pitchFamily="34" charset="0"/>
              </a:rPr>
              <a:t>Dundov</a:t>
            </a:r>
            <a:endParaRPr lang="en-US" sz="1100" dirty="0">
              <a:solidFill>
                <a:schemeClr val="accent4">
                  <a:lumMod val="20000"/>
                  <a:lumOff val="80000"/>
                </a:schemeClr>
              </a:solidFill>
              <a:latin typeface="Avenir Next" panose="020B0503020202020204" pitchFamily="34" charset="0"/>
            </a:endParaRPr>
          </a:p>
        </p:txBody>
      </p:sp>
      <p:sp>
        <p:nvSpPr>
          <p:cNvPr id="12" name="Rectangle 11">
            <a:extLst>
              <a:ext uri="{FF2B5EF4-FFF2-40B4-BE49-F238E27FC236}">
                <a16:creationId xmlns:a16="http://schemas.microsoft.com/office/drawing/2014/main" id="{905A6952-C091-8844-AF74-055162443B81}"/>
              </a:ext>
            </a:extLst>
          </p:cNvPr>
          <p:cNvSpPr/>
          <p:nvPr/>
        </p:nvSpPr>
        <p:spPr>
          <a:xfrm>
            <a:off x="6572124" y="3748824"/>
            <a:ext cx="1788016"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Pyroelectric</a:t>
            </a:r>
          </a:p>
        </p:txBody>
      </p:sp>
      <p:sp>
        <p:nvSpPr>
          <p:cNvPr id="13" name="Rectangle 12">
            <a:extLst>
              <a:ext uri="{FF2B5EF4-FFF2-40B4-BE49-F238E27FC236}">
                <a16:creationId xmlns:a16="http://schemas.microsoft.com/office/drawing/2014/main" id="{50D0B8D3-361E-C84F-A6DA-A0F325CD9273}"/>
              </a:ext>
            </a:extLst>
          </p:cNvPr>
          <p:cNvSpPr/>
          <p:nvPr/>
        </p:nvSpPr>
        <p:spPr>
          <a:xfrm>
            <a:off x="9164241" y="3748823"/>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1d</a:t>
            </a:r>
          </a:p>
        </p:txBody>
      </p:sp>
      <p:sp>
        <p:nvSpPr>
          <p:cNvPr id="14" name="Rectangle 13">
            <a:extLst>
              <a:ext uri="{FF2B5EF4-FFF2-40B4-BE49-F238E27FC236}">
                <a16:creationId xmlns:a16="http://schemas.microsoft.com/office/drawing/2014/main" id="{8A059AE1-EF37-BF40-8D87-6A11D533B790}"/>
              </a:ext>
            </a:extLst>
          </p:cNvPr>
          <p:cNvSpPr/>
          <p:nvPr/>
        </p:nvSpPr>
        <p:spPr>
          <a:xfrm>
            <a:off x="8577014" y="3742384"/>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123</a:t>
            </a:r>
          </a:p>
        </p:txBody>
      </p:sp>
      <p:sp>
        <p:nvSpPr>
          <p:cNvPr id="15" name="Rectangle 14">
            <a:extLst>
              <a:ext uri="{FF2B5EF4-FFF2-40B4-BE49-F238E27FC236}">
                <a16:creationId xmlns:a16="http://schemas.microsoft.com/office/drawing/2014/main" id="{0B9E217F-4415-2842-A04D-0A0FA65C8705}"/>
              </a:ext>
            </a:extLst>
          </p:cNvPr>
          <p:cNvSpPr/>
          <p:nvPr/>
        </p:nvSpPr>
        <p:spPr>
          <a:xfrm>
            <a:off x="5293216" y="4470708"/>
            <a:ext cx="1180156"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DJ </a:t>
            </a:r>
            <a:r>
              <a:rPr lang="en-US" sz="1100" dirty="0" err="1">
                <a:solidFill>
                  <a:schemeClr val="accent4">
                    <a:lumMod val="20000"/>
                    <a:lumOff val="80000"/>
                  </a:schemeClr>
                </a:solidFill>
                <a:latin typeface="Avenir Next" panose="020B0503020202020204" pitchFamily="34" charset="0"/>
              </a:rPr>
              <a:t>Zombi</a:t>
            </a:r>
            <a:endParaRPr lang="en-US" sz="1100" dirty="0">
              <a:solidFill>
                <a:schemeClr val="accent4">
                  <a:lumMod val="20000"/>
                  <a:lumOff val="80000"/>
                </a:schemeClr>
              </a:solidFill>
              <a:latin typeface="Avenir Next" panose="020B0503020202020204" pitchFamily="34" charset="0"/>
            </a:endParaRPr>
          </a:p>
        </p:txBody>
      </p:sp>
      <p:sp>
        <p:nvSpPr>
          <p:cNvPr id="16" name="Rectangle 15">
            <a:extLst>
              <a:ext uri="{FF2B5EF4-FFF2-40B4-BE49-F238E27FC236}">
                <a16:creationId xmlns:a16="http://schemas.microsoft.com/office/drawing/2014/main" id="{2D55FC41-82D3-8248-951D-76ACA42BEB2E}"/>
              </a:ext>
            </a:extLst>
          </p:cNvPr>
          <p:cNvSpPr/>
          <p:nvPr/>
        </p:nvSpPr>
        <p:spPr>
          <a:xfrm>
            <a:off x="6572124" y="4467489"/>
            <a:ext cx="1788016"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Breakfast Of Champion</a:t>
            </a:r>
          </a:p>
        </p:txBody>
      </p:sp>
      <p:sp>
        <p:nvSpPr>
          <p:cNvPr id="17" name="Rectangle 16">
            <a:extLst>
              <a:ext uri="{FF2B5EF4-FFF2-40B4-BE49-F238E27FC236}">
                <a16:creationId xmlns:a16="http://schemas.microsoft.com/office/drawing/2014/main" id="{56BFCC9F-E4B8-EC47-AE9A-730C45AA13F5}"/>
              </a:ext>
            </a:extLst>
          </p:cNvPr>
          <p:cNvSpPr/>
          <p:nvPr/>
        </p:nvSpPr>
        <p:spPr>
          <a:xfrm>
            <a:off x="9164241" y="4467488"/>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8d</a:t>
            </a:r>
          </a:p>
        </p:txBody>
      </p:sp>
      <p:sp>
        <p:nvSpPr>
          <p:cNvPr id="18" name="Rectangle 17">
            <a:extLst>
              <a:ext uri="{FF2B5EF4-FFF2-40B4-BE49-F238E27FC236}">
                <a16:creationId xmlns:a16="http://schemas.microsoft.com/office/drawing/2014/main" id="{03C83FBC-8D0B-CC4D-A173-F24901DDA0C7}"/>
              </a:ext>
            </a:extLst>
          </p:cNvPr>
          <p:cNvSpPr/>
          <p:nvPr/>
        </p:nvSpPr>
        <p:spPr>
          <a:xfrm>
            <a:off x="8577014" y="4461049"/>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123</a:t>
            </a:r>
          </a:p>
        </p:txBody>
      </p:sp>
      <p:sp>
        <p:nvSpPr>
          <p:cNvPr id="19" name="Rectangle 18">
            <a:extLst>
              <a:ext uri="{FF2B5EF4-FFF2-40B4-BE49-F238E27FC236}">
                <a16:creationId xmlns:a16="http://schemas.microsoft.com/office/drawing/2014/main" id="{2E26F191-55AD-CB49-8B66-EF0D31F4B670}"/>
              </a:ext>
            </a:extLst>
          </p:cNvPr>
          <p:cNvSpPr/>
          <p:nvPr/>
        </p:nvSpPr>
        <p:spPr>
          <a:xfrm>
            <a:off x="5280337" y="5208453"/>
            <a:ext cx="1180156"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err="1">
                <a:solidFill>
                  <a:schemeClr val="accent4">
                    <a:lumMod val="20000"/>
                    <a:lumOff val="80000"/>
                  </a:schemeClr>
                </a:solidFill>
                <a:latin typeface="Avenir Next" panose="020B0503020202020204" pitchFamily="34" charset="0"/>
              </a:rPr>
              <a:t>Pitto</a:t>
            </a:r>
            <a:r>
              <a:rPr lang="en-US" sz="1100" dirty="0">
                <a:solidFill>
                  <a:schemeClr val="accent4">
                    <a:lumMod val="20000"/>
                    <a:lumOff val="80000"/>
                  </a:schemeClr>
                </a:solidFill>
                <a:latin typeface="Avenir Next" panose="020B0503020202020204" pitchFamily="34" charset="0"/>
              </a:rPr>
              <a:t>, Noir</a:t>
            </a:r>
          </a:p>
        </p:txBody>
      </p:sp>
      <p:sp>
        <p:nvSpPr>
          <p:cNvPr id="20" name="Rectangle 19">
            <a:extLst>
              <a:ext uri="{FF2B5EF4-FFF2-40B4-BE49-F238E27FC236}">
                <a16:creationId xmlns:a16="http://schemas.microsoft.com/office/drawing/2014/main" id="{51AD6CB2-4C2A-5B44-A4F2-DD36936DF929}"/>
              </a:ext>
            </a:extLst>
          </p:cNvPr>
          <p:cNvSpPr/>
          <p:nvPr/>
        </p:nvSpPr>
        <p:spPr>
          <a:xfrm>
            <a:off x="6559244" y="5205234"/>
            <a:ext cx="1919017"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You (Noir Remix)</a:t>
            </a:r>
          </a:p>
        </p:txBody>
      </p:sp>
      <p:sp>
        <p:nvSpPr>
          <p:cNvPr id="21" name="Rectangle 20">
            <a:extLst>
              <a:ext uri="{FF2B5EF4-FFF2-40B4-BE49-F238E27FC236}">
                <a16:creationId xmlns:a16="http://schemas.microsoft.com/office/drawing/2014/main" id="{80A65062-F92C-F14A-9004-834EE5D7D730}"/>
              </a:ext>
            </a:extLst>
          </p:cNvPr>
          <p:cNvSpPr/>
          <p:nvPr/>
        </p:nvSpPr>
        <p:spPr>
          <a:xfrm>
            <a:off x="9164241" y="5205233"/>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1d</a:t>
            </a:r>
          </a:p>
        </p:txBody>
      </p:sp>
      <p:sp>
        <p:nvSpPr>
          <p:cNvPr id="22" name="Rectangle 21">
            <a:extLst>
              <a:ext uri="{FF2B5EF4-FFF2-40B4-BE49-F238E27FC236}">
                <a16:creationId xmlns:a16="http://schemas.microsoft.com/office/drawing/2014/main" id="{42AB13D7-F58A-7648-A8D0-BF07536BF3D6}"/>
              </a:ext>
            </a:extLst>
          </p:cNvPr>
          <p:cNvSpPr/>
          <p:nvPr/>
        </p:nvSpPr>
        <p:spPr>
          <a:xfrm>
            <a:off x="8510460" y="5198794"/>
            <a:ext cx="621583"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122.5</a:t>
            </a:r>
          </a:p>
        </p:txBody>
      </p:sp>
      <p:pic>
        <p:nvPicPr>
          <p:cNvPr id="28" name="Picture 27">
            <a:extLst>
              <a:ext uri="{FF2B5EF4-FFF2-40B4-BE49-F238E27FC236}">
                <a16:creationId xmlns:a16="http://schemas.microsoft.com/office/drawing/2014/main" id="{E897B0B5-732D-5443-B24C-835FC564311A}"/>
              </a:ext>
            </a:extLst>
          </p:cNvPr>
          <p:cNvPicPr>
            <a:picLocks noChangeAspect="1"/>
          </p:cNvPicPr>
          <p:nvPr/>
        </p:nvPicPr>
        <p:blipFill>
          <a:blip r:embed="rId5"/>
          <a:stretch>
            <a:fillRect/>
          </a:stretch>
        </p:blipFill>
        <p:spPr>
          <a:xfrm>
            <a:off x="4555709" y="3644086"/>
            <a:ext cx="621598" cy="621598"/>
          </a:xfrm>
          <a:prstGeom prst="rect">
            <a:avLst/>
          </a:prstGeom>
        </p:spPr>
      </p:pic>
      <p:pic>
        <p:nvPicPr>
          <p:cNvPr id="29" name="Picture 28">
            <a:extLst>
              <a:ext uri="{FF2B5EF4-FFF2-40B4-BE49-F238E27FC236}">
                <a16:creationId xmlns:a16="http://schemas.microsoft.com/office/drawing/2014/main" id="{D90CD232-5C02-1B45-887F-4CE6A13D7856}"/>
              </a:ext>
            </a:extLst>
          </p:cNvPr>
          <p:cNvPicPr>
            <a:picLocks noChangeAspect="1"/>
          </p:cNvPicPr>
          <p:nvPr/>
        </p:nvPicPr>
        <p:blipFill>
          <a:blip r:embed="rId6"/>
          <a:stretch>
            <a:fillRect/>
          </a:stretch>
        </p:blipFill>
        <p:spPr>
          <a:xfrm>
            <a:off x="4555709" y="4369595"/>
            <a:ext cx="632698" cy="621598"/>
          </a:xfrm>
          <a:prstGeom prst="rect">
            <a:avLst/>
          </a:prstGeom>
        </p:spPr>
      </p:pic>
      <p:sp>
        <p:nvSpPr>
          <p:cNvPr id="33" name="Oval 32">
            <a:extLst>
              <a:ext uri="{FF2B5EF4-FFF2-40B4-BE49-F238E27FC236}">
                <a16:creationId xmlns:a16="http://schemas.microsoft.com/office/drawing/2014/main" id="{FBC710E3-1598-EE4C-878F-ED089B7D805A}"/>
              </a:ext>
            </a:extLst>
          </p:cNvPr>
          <p:cNvSpPr/>
          <p:nvPr/>
        </p:nvSpPr>
        <p:spPr>
          <a:xfrm>
            <a:off x="886193" y="2222343"/>
            <a:ext cx="2377440" cy="2377440"/>
          </a:xfrm>
          <a:prstGeom prst="ellipse">
            <a:avLst/>
          </a:prstGeom>
          <a:solidFill>
            <a:srgbClr val="50154E"/>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Next" panose="020B0503020202020204" pitchFamily="34" charset="0"/>
              </a:rPr>
              <a:t>Model Results</a:t>
            </a:r>
          </a:p>
        </p:txBody>
      </p:sp>
      <p:sp>
        <p:nvSpPr>
          <p:cNvPr id="34" name="Rectangle 33">
            <a:extLst>
              <a:ext uri="{FF2B5EF4-FFF2-40B4-BE49-F238E27FC236}">
                <a16:creationId xmlns:a16="http://schemas.microsoft.com/office/drawing/2014/main" id="{FA079FBD-B8BF-9D40-BA20-F1C1207086DB}"/>
              </a:ext>
            </a:extLst>
          </p:cNvPr>
          <p:cNvSpPr/>
          <p:nvPr/>
        </p:nvSpPr>
        <p:spPr>
          <a:xfrm>
            <a:off x="8577013" y="2313217"/>
            <a:ext cx="488475" cy="334851"/>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4">
                    <a:lumMod val="20000"/>
                    <a:lumOff val="80000"/>
                  </a:schemeClr>
                </a:solidFill>
                <a:latin typeface="Avenir Next" panose="020B0503020202020204" pitchFamily="34" charset="0"/>
              </a:rPr>
              <a:t>125</a:t>
            </a:r>
          </a:p>
        </p:txBody>
      </p:sp>
      <p:sp>
        <p:nvSpPr>
          <p:cNvPr id="35" name="Rounded Rectangle 34">
            <a:extLst>
              <a:ext uri="{FF2B5EF4-FFF2-40B4-BE49-F238E27FC236}">
                <a16:creationId xmlns:a16="http://schemas.microsoft.com/office/drawing/2014/main" id="{02DEC641-6DE2-B846-BFAC-BD5CB849E457}"/>
              </a:ext>
            </a:extLst>
          </p:cNvPr>
          <p:cNvSpPr/>
          <p:nvPr/>
        </p:nvSpPr>
        <p:spPr>
          <a:xfrm>
            <a:off x="8411656" y="2186188"/>
            <a:ext cx="1278908" cy="345475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ABCF012B-5AD2-7B47-AD25-41F7F45BF89E}"/>
              </a:ext>
            </a:extLst>
          </p:cNvPr>
          <p:cNvSpPr/>
          <p:nvPr/>
        </p:nvSpPr>
        <p:spPr>
          <a:xfrm>
            <a:off x="5241246" y="2182430"/>
            <a:ext cx="3071657" cy="3454758"/>
          </a:xfrm>
          <a:prstGeom prst="roundRect">
            <a:avLst>
              <a:gd name="adj" fmla="val 10378"/>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ular Callout 37">
            <a:extLst>
              <a:ext uri="{FF2B5EF4-FFF2-40B4-BE49-F238E27FC236}">
                <a16:creationId xmlns:a16="http://schemas.microsoft.com/office/drawing/2014/main" id="{1B4193DB-07C5-524C-A06D-EC6341341DE1}"/>
              </a:ext>
            </a:extLst>
          </p:cNvPr>
          <p:cNvSpPr/>
          <p:nvPr/>
        </p:nvSpPr>
        <p:spPr>
          <a:xfrm>
            <a:off x="4118637" y="5984835"/>
            <a:ext cx="2245217" cy="759667"/>
          </a:xfrm>
          <a:prstGeom prst="wedgeRoundRectCallout">
            <a:avLst>
              <a:gd name="adj1" fmla="val 48574"/>
              <a:gd name="adj2" fmla="val -95758"/>
              <a:gd name="adj3" fmla="val 16667"/>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venir Next" panose="020B0503020202020204" pitchFamily="34" charset="0"/>
              </a:rPr>
              <a:t>Melodic Techno or Progressive recommended</a:t>
            </a:r>
          </a:p>
        </p:txBody>
      </p:sp>
      <p:sp>
        <p:nvSpPr>
          <p:cNvPr id="39" name="Rounded Rectangular Callout 38">
            <a:extLst>
              <a:ext uri="{FF2B5EF4-FFF2-40B4-BE49-F238E27FC236}">
                <a16:creationId xmlns:a16="http://schemas.microsoft.com/office/drawing/2014/main" id="{C11CA58E-C1A8-2549-A4C9-D1DFB2EEB576}"/>
              </a:ext>
            </a:extLst>
          </p:cNvPr>
          <p:cNvSpPr/>
          <p:nvPr/>
        </p:nvSpPr>
        <p:spPr>
          <a:xfrm>
            <a:off x="7559899" y="5982885"/>
            <a:ext cx="1608635" cy="768103"/>
          </a:xfrm>
          <a:prstGeom prst="wedgeRoundRectCallout">
            <a:avLst>
              <a:gd name="adj1" fmla="val 36685"/>
              <a:gd name="adj2" fmla="val -92628"/>
              <a:gd name="adj3" fmla="val 16667"/>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venir Next" panose="020B0503020202020204" pitchFamily="34" charset="0"/>
              </a:rPr>
              <a:t>BPM and Key in mixable range</a:t>
            </a:r>
          </a:p>
        </p:txBody>
      </p:sp>
      <p:sp>
        <p:nvSpPr>
          <p:cNvPr id="40" name="Oval 39">
            <a:extLst>
              <a:ext uri="{FF2B5EF4-FFF2-40B4-BE49-F238E27FC236}">
                <a16:creationId xmlns:a16="http://schemas.microsoft.com/office/drawing/2014/main" id="{17849E3E-EE9A-524B-89BF-BA26E49BC60F}"/>
              </a:ext>
            </a:extLst>
          </p:cNvPr>
          <p:cNvSpPr/>
          <p:nvPr/>
        </p:nvSpPr>
        <p:spPr>
          <a:xfrm>
            <a:off x="787070" y="2133620"/>
            <a:ext cx="2560320" cy="2560320"/>
          </a:xfrm>
          <a:prstGeom prst="ellipse">
            <a:avLst/>
          </a:prstGeom>
          <a:noFill/>
          <a:ln w="28575">
            <a:solidFill>
              <a:srgbClr val="4914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venir Next" panose="020B0503020202020204" pitchFamily="34" charset="0"/>
            </a:endParaRPr>
          </a:p>
        </p:txBody>
      </p:sp>
    </p:spTree>
    <p:extLst>
      <p:ext uri="{BB962C8B-B14F-4D97-AF65-F5344CB8AC3E}">
        <p14:creationId xmlns:p14="http://schemas.microsoft.com/office/powerpoint/2010/main" val="870744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mov" descr="Untitled.mov">
            <a:hlinkClick r:id="" action="ppaction://media"/>
            <a:extLst>
              <a:ext uri="{FF2B5EF4-FFF2-40B4-BE49-F238E27FC236}">
                <a16:creationId xmlns:a16="http://schemas.microsoft.com/office/drawing/2014/main" id="{265FBA57-C7E5-D44F-8D4B-1E4DEDABD4E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54528" y="1872154"/>
            <a:ext cx="10515600" cy="4248150"/>
          </a:xfrm>
        </p:spPr>
      </p:pic>
      <p:sp>
        <p:nvSpPr>
          <p:cNvPr id="5" name="Rectangle 4">
            <a:extLst>
              <a:ext uri="{FF2B5EF4-FFF2-40B4-BE49-F238E27FC236}">
                <a16:creationId xmlns:a16="http://schemas.microsoft.com/office/drawing/2014/main" id="{A769E533-7457-AD4D-BFAE-CF9F37ADC4DB}"/>
              </a:ext>
            </a:extLst>
          </p:cNvPr>
          <p:cNvSpPr/>
          <p:nvPr/>
        </p:nvSpPr>
        <p:spPr>
          <a:xfrm>
            <a:off x="5384799" y="2591967"/>
            <a:ext cx="1422400" cy="25955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E68EC99-76B3-834D-A39B-B08B18355732}"/>
              </a:ext>
            </a:extLst>
          </p:cNvPr>
          <p:cNvSpPr txBox="1">
            <a:spLocks/>
          </p:cNvSpPr>
          <p:nvPr/>
        </p:nvSpPr>
        <p:spPr>
          <a:xfrm>
            <a:off x="344344" y="3480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491448"/>
                </a:solidFill>
                <a:latin typeface="Avenir Next" panose="020B0503020202020204" pitchFamily="34" charset="0"/>
              </a:rPr>
              <a:t>How Effective is DJ </a:t>
            </a:r>
            <a:r>
              <a:rPr lang="en-US" dirty="0" err="1">
                <a:solidFill>
                  <a:srgbClr val="491448"/>
                </a:solidFill>
                <a:latin typeface="Avenir Next" panose="020B0503020202020204" pitchFamily="34" charset="0"/>
              </a:rPr>
              <a:t>Koze</a:t>
            </a:r>
            <a:r>
              <a:rPr lang="en-US" dirty="0">
                <a:solidFill>
                  <a:srgbClr val="491448"/>
                </a:solidFill>
                <a:latin typeface="Avenir Next" panose="020B0503020202020204" pitchFamily="34" charset="0"/>
              </a:rPr>
              <a:t>?</a:t>
            </a:r>
          </a:p>
        </p:txBody>
      </p:sp>
    </p:spTree>
    <p:extLst>
      <p:ext uri="{BB962C8B-B14F-4D97-AF65-F5344CB8AC3E}">
        <p14:creationId xmlns:p14="http://schemas.microsoft.com/office/powerpoint/2010/main" val="831780140"/>
      </p:ext>
    </p:extLst>
  </p:cSld>
  <p:clrMapOvr>
    <a:masterClrMapping/>
  </p:clrMapOvr>
  <p:timing>
    <p:tnLst>
      <p:par>
        <p:cTn id="1" dur="indefinite" restart="never" nodeType="tmRoot">
          <p:childTnLst>
            <p:video>
              <p:cMediaNode vol="100000">
                <p:cTn id="2" repeatCount="0" fill="hold" display="0">
                  <p:stCondLst>
                    <p:cond delay="indefinite"/>
                  </p:stCondLst>
                  <p:endCondLst>
                    <p:cond evt="onNext" delay="0">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30797"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914FEA0-47CF-F743-AA42-3CA5C0D82CD1}"/>
              </a:ext>
            </a:extLst>
          </p:cNvPr>
          <p:cNvPicPr>
            <a:picLocks noChangeAspect="1"/>
          </p:cNvPicPr>
          <p:nvPr/>
        </p:nvPicPr>
        <p:blipFill rotWithShape="1">
          <a:blip r:embed="rId5"/>
          <a:srcRect l="7248" t="6484" r="21533" b="-1"/>
          <a:stretch/>
        </p:blipFill>
        <p:spPr>
          <a:xfrm>
            <a:off x="3523488" y="10"/>
            <a:ext cx="8668512" cy="6857990"/>
          </a:xfrm>
          <a:prstGeom prst="rect">
            <a:avLst/>
          </a:prstGeom>
        </p:spPr>
      </p:pic>
      <p:sp>
        <p:nvSpPr>
          <p:cNvPr id="55" name="Rectangle 5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45390C-4AA7-D94B-9F22-B93DCA06EC4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rgbClr val="491448"/>
                </a:solidFill>
                <a:latin typeface="Avenir Next" panose="020B0503020202020204" pitchFamily="34" charset="0"/>
              </a:rPr>
              <a:t>Thank you!</a:t>
            </a:r>
          </a:p>
        </p:txBody>
      </p:sp>
      <p:sp>
        <p:nvSpPr>
          <p:cNvPr id="57" name="Rectangle 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9" name="Rectangle 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Hexagon 48">
            <a:extLst>
              <a:ext uri="{FF2B5EF4-FFF2-40B4-BE49-F238E27FC236}">
                <a16:creationId xmlns:a16="http://schemas.microsoft.com/office/drawing/2014/main" id="{985D3FEE-7D71-6A41-B068-7D26788C27C9}"/>
              </a:ext>
            </a:extLst>
          </p:cNvPr>
          <p:cNvSpPr/>
          <p:nvPr/>
        </p:nvSpPr>
        <p:spPr>
          <a:xfrm>
            <a:off x="0" y="176528"/>
            <a:ext cx="3165141" cy="2134552"/>
          </a:xfrm>
          <a:prstGeom prst="hexagon">
            <a:avLst>
              <a:gd name="adj" fmla="val 22103"/>
              <a:gd name="vf" fmla="val 115470"/>
            </a:avLst>
          </a:prstGeom>
          <a:solidFill>
            <a:schemeClr val="bg1"/>
          </a:solidFill>
          <a:ln>
            <a:solidFill>
              <a:schemeClr val="bg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pic>
        <p:nvPicPr>
          <p:cNvPr id="10" name="audio 3.m4a" descr="audio 3.m4a">
            <a:hlinkClick r:id="" action="ppaction://media"/>
            <a:extLst>
              <a:ext uri="{FF2B5EF4-FFF2-40B4-BE49-F238E27FC236}">
                <a16:creationId xmlns:a16="http://schemas.microsoft.com/office/drawing/2014/main" id="{339785B7-1190-6A4B-A7FA-74ADC9A35D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1746" y="5868672"/>
            <a:ext cx="812800" cy="812800"/>
          </a:xfrm>
          <a:prstGeom prst="rect">
            <a:avLst/>
          </a:prstGeom>
        </p:spPr>
      </p:pic>
      <p:sp>
        <p:nvSpPr>
          <p:cNvPr id="3" name="Rectangle 2">
            <a:extLst>
              <a:ext uri="{FF2B5EF4-FFF2-40B4-BE49-F238E27FC236}">
                <a16:creationId xmlns:a16="http://schemas.microsoft.com/office/drawing/2014/main" id="{F2B27325-C047-B141-ADB0-95B97DB55522}"/>
              </a:ext>
            </a:extLst>
          </p:cNvPr>
          <p:cNvSpPr/>
          <p:nvPr/>
        </p:nvSpPr>
        <p:spPr>
          <a:xfrm>
            <a:off x="490860" y="4572649"/>
            <a:ext cx="4197050" cy="1200329"/>
          </a:xfrm>
          <a:prstGeom prst="rect">
            <a:avLst/>
          </a:prstGeom>
        </p:spPr>
        <p:txBody>
          <a:bodyPr wrap="square">
            <a:spAutoFit/>
          </a:bodyPr>
          <a:lstStyle/>
          <a:p>
            <a:r>
              <a:rPr lang="en-US" dirty="0">
                <a:latin typeface="Avenir Next" panose="020B0503020202020204" pitchFamily="34" charset="0"/>
              </a:rPr>
              <a:t>e-mail: </a:t>
            </a:r>
            <a:r>
              <a:rPr lang="en-US" dirty="0">
                <a:latin typeface="Avenir Next" panose="020B0503020202020204" pitchFamily="34" charset="0"/>
                <a:hlinkClick r:id="rId7"/>
              </a:rPr>
              <a:t>dcpjungwoo@gmail.com</a:t>
            </a:r>
            <a:endParaRPr lang="en-US" dirty="0">
              <a:latin typeface="Avenir Next" panose="020B0503020202020204" pitchFamily="34" charset="0"/>
            </a:endParaRPr>
          </a:p>
          <a:p>
            <a:r>
              <a:rPr lang="en-US" dirty="0" err="1">
                <a:latin typeface="Avenir Next" panose="020B0503020202020204" pitchFamily="34" charset="0"/>
              </a:rPr>
              <a:t>Linkedin</a:t>
            </a:r>
            <a:r>
              <a:rPr lang="en-US" dirty="0">
                <a:latin typeface="Avenir Next" panose="020B0503020202020204" pitchFamily="34" charset="0"/>
              </a:rPr>
              <a:t>: /in/</a:t>
            </a:r>
            <a:r>
              <a:rPr lang="en-US" dirty="0" err="1">
                <a:latin typeface="Avenir Next" panose="020B0503020202020204" pitchFamily="34" charset="0"/>
              </a:rPr>
              <a:t>dcpjungwoo</a:t>
            </a:r>
            <a:endParaRPr lang="en-US" dirty="0">
              <a:latin typeface="Avenir Next" panose="020B0503020202020204" pitchFamily="34" charset="0"/>
            </a:endParaRPr>
          </a:p>
          <a:p>
            <a:r>
              <a:rPr lang="en-US" dirty="0" err="1">
                <a:latin typeface="Avenir Next" panose="020B0503020202020204" pitchFamily="34" charset="0"/>
              </a:rPr>
              <a:t>Github</a:t>
            </a:r>
            <a:r>
              <a:rPr lang="en-US" dirty="0">
                <a:latin typeface="Avenir Next" panose="020B0503020202020204" pitchFamily="34" charset="0"/>
              </a:rPr>
              <a:t>: </a:t>
            </a:r>
            <a:r>
              <a:rPr lang="en-US" dirty="0" err="1">
                <a:latin typeface="Avenir Next" panose="020B0503020202020204" pitchFamily="34" charset="0"/>
              </a:rPr>
              <a:t>dcpjungwoo</a:t>
            </a:r>
            <a:endParaRPr lang="en-US" dirty="0">
              <a:latin typeface="Avenir Next" panose="020B0503020202020204" pitchFamily="34" charset="0"/>
            </a:endParaRPr>
          </a:p>
          <a:p>
            <a:endParaRPr lang="en-US" dirty="0"/>
          </a:p>
        </p:txBody>
      </p:sp>
    </p:spTree>
    <p:extLst>
      <p:ext uri="{BB962C8B-B14F-4D97-AF65-F5344CB8AC3E}">
        <p14:creationId xmlns:p14="http://schemas.microsoft.com/office/powerpoint/2010/main" val="106969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repeatCount="0"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in a dark room&#10;&#10;Description automatically generated">
            <a:extLst>
              <a:ext uri="{FF2B5EF4-FFF2-40B4-BE49-F238E27FC236}">
                <a16:creationId xmlns:a16="http://schemas.microsoft.com/office/drawing/2014/main" id="{6C52728B-E8DE-B143-864C-07D701F467EE}"/>
              </a:ext>
            </a:extLst>
          </p:cNvPr>
          <p:cNvPicPr>
            <a:picLocks noChangeAspect="1"/>
          </p:cNvPicPr>
          <p:nvPr/>
        </p:nvPicPr>
        <p:blipFill>
          <a:blip r:embed="rId3"/>
          <a:stretch>
            <a:fillRect/>
          </a:stretch>
        </p:blipFill>
        <p:spPr>
          <a:xfrm>
            <a:off x="5437631" y="-10735"/>
            <a:ext cx="10248900" cy="6865285"/>
          </a:xfrm>
          <a:prstGeom prst="rect">
            <a:avLst/>
          </a:prstGeom>
          <a:effectLst>
            <a:innerShdw dist="50800" dir="10800000">
              <a:prstClr val="black">
                <a:alpha val="41000"/>
              </a:prstClr>
            </a:innerShdw>
            <a:reflection endPos="0" dist="50800" dir="5400000" sy="-100000" algn="bl" rotWithShape="0"/>
          </a:effectLst>
        </p:spPr>
      </p:pic>
      <p:sp>
        <p:nvSpPr>
          <p:cNvPr id="16" name="Right Triangle 15">
            <a:extLst>
              <a:ext uri="{FF2B5EF4-FFF2-40B4-BE49-F238E27FC236}">
                <a16:creationId xmlns:a16="http://schemas.microsoft.com/office/drawing/2014/main" id="{D14E0735-BDA1-7447-BE12-5C4BB36BD2A7}"/>
              </a:ext>
            </a:extLst>
          </p:cNvPr>
          <p:cNvSpPr/>
          <p:nvPr/>
        </p:nvSpPr>
        <p:spPr>
          <a:xfrm rot="5400000">
            <a:off x="3171284" y="1448295"/>
            <a:ext cx="8364904" cy="545374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ACBDE620-1E52-2F42-9278-B81B64886FA7}"/>
              </a:ext>
            </a:extLst>
          </p:cNvPr>
          <p:cNvGrpSpPr/>
          <p:nvPr/>
        </p:nvGrpSpPr>
        <p:grpSpPr>
          <a:xfrm>
            <a:off x="4989247" y="2711961"/>
            <a:ext cx="4023360" cy="4023360"/>
            <a:chOff x="5119080" y="2199"/>
            <a:chExt cx="3505396" cy="3505396"/>
          </a:xfrm>
          <a:solidFill>
            <a:schemeClr val="accent4">
              <a:lumMod val="40000"/>
              <a:lumOff val="60000"/>
              <a:alpha val="84000"/>
            </a:schemeClr>
          </a:solidFill>
        </p:grpSpPr>
        <p:sp>
          <p:nvSpPr>
            <p:cNvPr id="7" name="Oval 6">
              <a:extLst>
                <a:ext uri="{FF2B5EF4-FFF2-40B4-BE49-F238E27FC236}">
                  <a16:creationId xmlns:a16="http://schemas.microsoft.com/office/drawing/2014/main" id="{1BC996AB-7D83-EF40-9D62-532685EC8FB1}"/>
                </a:ext>
              </a:extLst>
            </p:cNvPr>
            <p:cNvSpPr/>
            <p:nvPr/>
          </p:nvSpPr>
          <p:spPr>
            <a:xfrm>
              <a:off x="5119080" y="2199"/>
              <a:ext cx="3505396" cy="3505396"/>
            </a:xfrm>
            <a:prstGeom prst="ellipse">
              <a:avLst/>
            </a:prstGeom>
            <a:grpFill/>
            <a:ln>
              <a:solidFill>
                <a:schemeClr val="accent4">
                  <a:lumMod val="40000"/>
                  <a:lumOff val="60000"/>
                </a:schemeClr>
              </a:solidFill>
            </a:ln>
            <a:effectLst>
              <a:outerShdw blurRad="50800" dist="50800" dir="5400000" algn="ctr" rotWithShape="0">
                <a:srgbClr val="000000">
                  <a:alpha val="0"/>
                </a:srgbClr>
              </a:outerShdw>
            </a:effectLst>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8" name="Oval 4">
              <a:extLst>
                <a:ext uri="{FF2B5EF4-FFF2-40B4-BE49-F238E27FC236}">
                  <a16:creationId xmlns:a16="http://schemas.microsoft.com/office/drawing/2014/main" id="{69E1ED89-7C05-4343-8C88-C34A56AF7E6E}"/>
                </a:ext>
              </a:extLst>
            </p:cNvPr>
            <p:cNvSpPr txBox="1"/>
            <p:nvPr/>
          </p:nvSpPr>
          <p:spPr>
            <a:xfrm>
              <a:off x="5301467" y="470668"/>
              <a:ext cx="2992043" cy="2626918"/>
            </a:xfrm>
            <a:prstGeom prst="rect">
              <a:avLst/>
            </a:prstGeom>
            <a:noFill/>
            <a:ln>
              <a:noFill/>
            </a:ln>
          </p:spPr>
          <p:style>
            <a:lnRef idx="0">
              <a:scrgbClr r="0" g="0" b="0"/>
            </a:lnRef>
            <a:fillRef idx="0">
              <a:scrgbClr r="0" g="0" b="0"/>
            </a:fillRef>
            <a:effectRef idx="0">
              <a:scrgbClr r="0" g="0" b="0"/>
            </a:effectRef>
            <a:fontRef idx="minor">
              <a:schemeClr val="tx1"/>
            </a:fontRef>
          </p:style>
          <p:txBody>
            <a:bodyPr spcFirstLastPara="0" vert="horz" wrap="square" lIns="192914" tIns="21590" rIns="192914" bIns="21590" numCol="1" spcCol="1270" anchor="ctr" anchorCtr="1">
              <a:noAutofit/>
            </a:bodyPr>
            <a:lstStyle/>
            <a:p>
              <a:pPr marL="285750" indent="-285750">
                <a:lnSpc>
                  <a:spcPct val="90000"/>
                </a:lnSpc>
                <a:spcBef>
                  <a:spcPct val="0"/>
                </a:spcBef>
                <a:spcAft>
                  <a:spcPct val="35000"/>
                </a:spcAft>
                <a:buFont typeface="System Font Regular"/>
                <a:buChar char="▸"/>
              </a:pPr>
              <a:r>
                <a:rPr lang="en-US" dirty="0">
                  <a:ln w="0">
                    <a:noFill/>
                  </a:ln>
                </a:rPr>
                <a:t>Deep Learning</a:t>
              </a:r>
            </a:p>
            <a:p>
              <a:pPr lvl="1">
                <a:lnSpc>
                  <a:spcPct val="90000"/>
                </a:lnSpc>
                <a:spcBef>
                  <a:spcPct val="0"/>
                </a:spcBef>
                <a:spcAft>
                  <a:spcPct val="35000"/>
                </a:spcAft>
              </a:pPr>
              <a:r>
                <a:rPr lang="en-US" sz="1600" dirty="0">
                  <a:ln w="0">
                    <a:noFill/>
                  </a:ln>
                </a:rPr>
                <a:t>Transition and flow</a:t>
              </a:r>
              <a:endParaRPr lang="en-US" dirty="0">
                <a:ln w="0">
                  <a:noFill/>
                </a:ln>
              </a:endParaRPr>
            </a:p>
            <a:p>
              <a:pPr marL="285750" indent="-285750">
                <a:lnSpc>
                  <a:spcPct val="90000"/>
                </a:lnSpc>
                <a:spcBef>
                  <a:spcPct val="0"/>
                </a:spcBef>
                <a:spcAft>
                  <a:spcPct val="35000"/>
                </a:spcAft>
                <a:buFont typeface="System Font Regular"/>
                <a:buChar char="▸"/>
              </a:pPr>
              <a:r>
                <a:rPr lang="en-US" dirty="0">
                  <a:ln w="0">
                    <a:noFill/>
                  </a:ln>
                </a:rPr>
                <a:t>Content-based filtering</a:t>
              </a:r>
            </a:p>
            <a:p>
              <a:pPr lvl="1">
                <a:lnSpc>
                  <a:spcPct val="90000"/>
                </a:lnSpc>
                <a:spcBef>
                  <a:spcPct val="0"/>
                </a:spcBef>
                <a:spcAft>
                  <a:spcPct val="35000"/>
                </a:spcAft>
              </a:pPr>
              <a:r>
                <a:rPr lang="en-US" sz="1600" dirty="0">
                  <a:ln w="0">
                    <a:noFill/>
                  </a:ln>
                </a:rPr>
                <a:t>BPM, Key, Energy Level</a:t>
              </a:r>
            </a:p>
          </p:txBody>
        </p:sp>
      </p:grpSp>
      <p:grpSp>
        <p:nvGrpSpPr>
          <p:cNvPr id="9" name="Group 8">
            <a:extLst>
              <a:ext uri="{FF2B5EF4-FFF2-40B4-BE49-F238E27FC236}">
                <a16:creationId xmlns:a16="http://schemas.microsoft.com/office/drawing/2014/main" id="{398239F9-231C-F440-B79F-89C34B01536B}"/>
              </a:ext>
            </a:extLst>
          </p:cNvPr>
          <p:cNvGrpSpPr/>
          <p:nvPr/>
        </p:nvGrpSpPr>
        <p:grpSpPr>
          <a:xfrm>
            <a:off x="606584" y="1626199"/>
            <a:ext cx="2926078" cy="2926080"/>
            <a:chOff x="5105345" y="-59833"/>
            <a:chExt cx="3204934" cy="3204934"/>
          </a:xfrm>
          <a:solidFill>
            <a:schemeClr val="accent4">
              <a:lumMod val="40000"/>
              <a:lumOff val="60000"/>
              <a:alpha val="84000"/>
            </a:schemeClr>
          </a:solidFill>
        </p:grpSpPr>
        <p:sp>
          <p:nvSpPr>
            <p:cNvPr id="10" name="Oval 9">
              <a:extLst>
                <a:ext uri="{FF2B5EF4-FFF2-40B4-BE49-F238E27FC236}">
                  <a16:creationId xmlns:a16="http://schemas.microsoft.com/office/drawing/2014/main" id="{9A08557B-A504-A14E-ADEB-272CF8180546}"/>
                </a:ext>
              </a:extLst>
            </p:cNvPr>
            <p:cNvSpPr/>
            <p:nvPr/>
          </p:nvSpPr>
          <p:spPr>
            <a:xfrm>
              <a:off x="5105345" y="-59833"/>
              <a:ext cx="3204934" cy="3204934"/>
            </a:xfrm>
            <a:prstGeom prst="ellipse">
              <a:avLst/>
            </a:prstGeom>
            <a:grpFill/>
            <a:ln>
              <a:solidFill>
                <a:schemeClr val="accent4">
                  <a:lumMod val="40000"/>
                  <a:lumOff val="6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Oval 4">
              <a:extLst>
                <a:ext uri="{FF2B5EF4-FFF2-40B4-BE49-F238E27FC236}">
                  <a16:creationId xmlns:a16="http://schemas.microsoft.com/office/drawing/2014/main" id="{6C6E9939-FD57-ED41-8356-083C9EB71241}"/>
                </a:ext>
              </a:extLst>
            </p:cNvPr>
            <p:cNvSpPr txBox="1"/>
            <p:nvPr/>
          </p:nvSpPr>
          <p:spPr>
            <a:xfrm>
              <a:off x="5238068" y="346276"/>
              <a:ext cx="3045848" cy="2478690"/>
            </a:xfrm>
            <a:prstGeom prst="rect">
              <a:avLst/>
            </a:prstGeom>
            <a:noFill/>
            <a:ln>
              <a:noFill/>
            </a:ln>
          </p:spPr>
          <p:style>
            <a:lnRef idx="0">
              <a:scrgbClr r="0" g="0" b="0"/>
            </a:lnRef>
            <a:fillRef idx="0">
              <a:scrgbClr r="0" g="0" b="0"/>
            </a:fillRef>
            <a:effectRef idx="0">
              <a:scrgbClr r="0" g="0" b="0"/>
            </a:effectRef>
            <a:fontRef idx="minor">
              <a:schemeClr val="tx1"/>
            </a:fontRef>
          </p:style>
          <p:txBody>
            <a:bodyPr spcFirstLastPara="0" vert="horz" wrap="square" lIns="192914" tIns="21590" rIns="192914" bIns="21590" numCol="1" spcCol="1270" anchor="ctr" anchorCtr="1">
              <a:noAutofit/>
            </a:bodyPr>
            <a:lstStyle/>
            <a:p>
              <a:pPr marL="285750" lvl="0" indent="-285750">
                <a:buFont typeface="System Font Regular"/>
                <a:buChar char="▸"/>
              </a:pPr>
              <a:r>
                <a:rPr lang="en-US" dirty="0">
                  <a:ln w="0">
                    <a:noFill/>
                  </a:ln>
                </a:rPr>
                <a:t>Collaborative filtering</a:t>
              </a:r>
            </a:p>
            <a:p>
              <a:pPr lvl="1"/>
              <a:r>
                <a:rPr lang="en-US" sz="1600" dirty="0">
                  <a:ln w="0">
                    <a:noFill/>
                  </a:ln>
                </a:rPr>
                <a:t>User preference</a:t>
              </a:r>
            </a:p>
            <a:p>
              <a:pPr marL="285750" lvl="0" indent="-285750">
                <a:buFont typeface="System Font Regular"/>
                <a:buChar char="▸"/>
              </a:pPr>
              <a:endParaRPr lang="en-US" sz="400" dirty="0">
                <a:ln w="0">
                  <a:noFill/>
                </a:ln>
              </a:endParaRPr>
            </a:p>
            <a:p>
              <a:pPr marL="285750" lvl="0" indent="-285750">
                <a:buFont typeface="System Font Regular"/>
                <a:buChar char="▸"/>
              </a:pPr>
              <a:r>
                <a:rPr lang="en-US" dirty="0">
                  <a:ln w="0">
                    <a:noFill/>
                  </a:ln>
                </a:rPr>
                <a:t>Content-based filtering</a:t>
              </a:r>
            </a:p>
            <a:p>
              <a:pPr lvl="1"/>
              <a:r>
                <a:rPr lang="en-US" sz="1600" dirty="0">
                  <a:ln w="0">
                    <a:noFill/>
                  </a:ln>
                </a:rPr>
                <a:t>Genres, artists..</a:t>
              </a:r>
            </a:p>
          </p:txBody>
        </p:sp>
      </p:grpSp>
      <p:sp>
        <p:nvSpPr>
          <p:cNvPr id="4" name="Rectangle 3">
            <a:extLst>
              <a:ext uri="{FF2B5EF4-FFF2-40B4-BE49-F238E27FC236}">
                <a16:creationId xmlns:a16="http://schemas.microsoft.com/office/drawing/2014/main" id="{87C2F1C8-958A-034A-BE85-60A265A87AC2}"/>
              </a:ext>
            </a:extLst>
          </p:cNvPr>
          <p:cNvSpPr/>
          <p:nvPr/>
        </p:nvSpPr>
        <p:spPr>
          <a:xfrm>
            <a:off x="3852594" y="3345853"/>
            <a:ext cx="6096000" cy="646331"/>
          </a:xfrm>
          <a:prstGeom prst="rect">
            <a:avLst/>
          </a:prstGeom>
        </p:spPr>
        <p:txBody>
          <a:bodyPr wrap="square">
            <a:spAutoFit/>
          </a:bodyPr>
          <a:lstStyle/>
          <a:p>
            <a:pPr lvl="0"/>
            <a:r>
              <a:rPr lang="en-US" sz="2000" dirty="0">
                <a:solidFill>
                  <a:srgbClr val="50154E"/>
                </a:solidFill>
              </a:rPr>
              <a:t>It’s time to have a cool music app for </a:t>
            </a:r>
            <a:r>
              <a:rPr lang="en-US" sz="3600" b="1" dirty="0">
                <a:solidFill>
                  <a:srgbClr val="50154E"/>
                </a:solidFill>
              </a:rPr>
              <a:t>DJ</a:t>
            </a:r>
            <a:r>
              <a:rPr lang="en-US" sz="3200" b="1" dirty="0">
                <a:solidFill>
                  <a:srgbClr val="50154E"/>
                </a:solidFill>
              </a:rPr>
              <a:t>s</a:t>
            </a:r>
            <a:r>
              <a:rPr lang="en-US" sz="2000" dirty="0">
                <a:solidFill>
                  <a:srgbClr val="50154E"/>
                </a:solidFill>
              </a:rPr>
              <a:t>!</a:t>
            </a:r>
          </a:p>
        </p:txBody>
      </p:sp>
      <p:sp>
        <p:nvSpPr>
          <p:cNvPr id="5" name="Rectangle 4">
            <a:extLst>
              <a:ext uri="{FF2B5EF4-FFF2-40B4-BE49-F238E27FC236}">
                <a16:creationId xmlns:a16="http://schemas.microsoft.com/office/drawing/2014/main" id="{1DFFA4F5-2839-5D4C-A272-BC97B0B0C950}"/>
              </a:ext>
            </a:extLst>
          </p:cNvPr>
          <p:cNvSpPr/>
          <p:nvPr/>
        </p:nvSpPr>
        <p:spPr>
          <a:xfrm>
            <a:off x="1088431" y="1907825"/>
            <a:ext cx="7440971" cy="400110"/>
          </a:xfrm>
          <a:prstGeom prst="rect">
            <a:avLst/>
          </a:prstGeom>
        </p:spPr>
        <p:txBody>
          <a:bodyPr wrap="square">
            <a:spAutoFit/>
          </a:bodyPr>
          <a:lstStyle/>
          <a:p>
            <a:pPr lvl="0"/>
            <a:r>
              <a:rPr lang="en-US" sz="2000" dirty="0">
                <a:solidFill>
                  <a:srgbClr val="50154E"/>
                </a:solidFill>
              </a:rPr>
              <a:t>Music recommenders in the market only for </a:t>
            </a:r>
            <a:r>
              <a:rPr lang="en-US" sz="2000" b="1" dirty="0">
                <a:solidFill>
                  <a:srgbClr val="50154E"/>
                </a:solidFill>
              </a:rPr>
              <a:t>general listeners</a:t>
            </a:r>
          </a:p>
        </p:txBody>
      </p:sp>
      <p:sp>
        <p:nvSpPr>
          <p:cNvPr id="13" name="Title 1">
            <a:extLst>
              <a:ext uri="{FF2B5EF4-FFF2-40B4-BE49-F238E27FC236}">
                <a16:creationId xmlns:a16="http://schemas.microsoft.com/office/drawing/2014/main" id="{5EF890B7-33A6-5C4B-B0CD-A2AA8106C912}"/>
              </a:ext>
            </a:extLst>
          </p:cNvPr>
          <p:cNvSpPr txBox="1">
            <a:spLocks/>
          </p:cNvSpPr>
          <p:nvPr/>
        </p:nvSpPr>
        <p:spPr>
          <a:xfrm>
            <a:off x="838199" y="3270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491448"/>
                </a:solidFill>
                <a:latin typeface="Avenir Next" panose="020B0503020202020204" pitchFamily="34" charset="0"/>
              </a:rPr>
              <a:t>Music App for DJs</a:t>
            </a:r>
          </a:p>
        </p:txBody>
      </p:sp>
    </p:spTree>
    <p:extLst>
      <p:ext uri="{BB962C8B-B14F-4D97-AF65-F5344CB8AC3E}">
        <p14:creationId xmlns:p14="http://schemas.microsoft.com/office/powerpoint/2010/main" val="262615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4E9BF626-6B4F-4445-944C-3F39B33851B7}"/>
              </a:ext>
            </a:extLst>
          </p:cNvPr>
          <p:cNvSpPr/>
          <p:nvPr/>
        </p:nvSpPr>
        <p:spPr>
          <a:xfrm>
            <a:off x="6407511" y="1273686"/>
            <a:ext cx="5486400" cy="5486400"/>
          </a:xfrm>
          <a:prstGeom prst="ellipse">
            <a:avLst/>
          </a:prstGeom>
          <a:blipFill>
            <a:blip r:embed="rId3">
              <a:alphaModFix amt="46000"/>
              <a:extLst>
                <a:ext uri="{BEBA8EAE-BF5A-486C-A8C5-ECC9F3942E4B}">
                  <a14:imgProps xmlns:a14="http://schemas.microsoft.com/office/drawing/2010/main">
                    <a14:imgLayer r:embed="rId4">
                      <a14:imgEffect>
                        <a14:brightnessContrast contrast="-23000"/>
                      </a14:imgEffect>
                    </a14:imgLayer>
                  </a14:imgProps>
                </a:ex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 name="Title 1">
            <a:extLst>
              <a:ext uri="{FF2B5EF4-FFF2-40B4-BE49-F238E27FC236}">
                <a16:creationId xmlns:a16="http://schemas.microsoft.com/office/drawing/2014/main" id="{32A4CF87-7B55-614F-A615-CA1A8A651BAA}"/>
              </a:ext>
            </a:extLst>
          </p:cNvPr>
          <p:cNvSpPr>
            <a:spLocks noGrp="1"/>
          </p:cNvSpPr>
          <p:nvPr>
            <p:ph type="title"/>
          </p:nvPr>
        </p:nvSpPr>
        <p:spPr>
          <a:xfrm>
            <a:off x="650385" y="277967"/>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Introducing DJ </a:t>
            </a:r>
            <a:r>
              <a:rPr lang="en-US" dirty="0" err="1">
                <a:solidFill>
                  <a:srgbClr val="491448"/>
                </a:solidFill>
                <a:latin typeface="Avenir Next" panose="020B0503020202020204" pitchFamily="34" charset="0"/>
              </a:rPr>
              <a:t>Koze</a:t>
            </a:r>
            <a:r>
              <a:rPr lang="en-US" dirty="0">
                <a:solidFill>
                  <a:srgbClr val="491448"/>
                </a:solidFill>
                <a:latin typeface="Avenir Next" panose="020B0503020202020204" pitchFamily="34" charset="0"/>
              </a:rPr>
              <a:t>!</a:t>
            </a:r>
          </a:p>
        </p:txBody>
      </p:sp>
      <p:pic>
        <p:nvPicPr>
          <p:cNvPr id="39" name="Picture 38">
            <a:extLst>
              <a:ext uri="{FF2B5EF4-FFF2-40B4-BE49-F238E27FC236}">
                <a16:creationId xmlns:a16="http://schemas.microsoft.com/office/drawing/2014/main" id="{02A0C999-3750-4445-A56D-85E89B6F4D3B}"/>
              </a:ext>
            </a:extLst>
          </p:cNvPr>
          <p:cNvPicPr>
            <a:picLocks noChangeAspect="1"/>
          </p:cNvPicPr>
          <p:nvPr/>
        </p:nvPicPr>
        <p:blipFill>
          <a:blip r:embed="rId5"/>
          <a:stretch>
            <a:fillRect/>
          </a:stretch>
        </p:blipFill>
        <p:spPr>
          <a:xfrm>
            <a:off x="272064" y="1356657"/>
            <a:ext cx="6734583" cy="5320458"/>
          </a:xfrm>
          <a:prstGeom prst="rect">
            <a:avLst/>
          </a:prstGeom>
        </p:spPr>
      </p:pic>
      <p:sp>
        <p:nvSpPr>
          <p:cNvPr id="41" name="Rectangle 40">
            <a:extLst>
              <a:ext uri="{FF2B5EF4-FFF2-40B4-BE49-F238E27FC236}">
                <a16:creationId xmlns:a16="http://schemas.microsoft.com/office/drawing/2014/main" id="{8D0414FB-7CC7-FF42-82A7-93B84BF0ECE3}"/>
              </a:ext>
            </a:extLst>
          </p:cNvPr>
          <p:cNvSpPr/>
          <p:nvPr/>
        </p:nvSpPr>
        <p:spPr>
          <a:xfrm>
            <a:off x="7508386" y="1848231"/>
            <a:ext cx="3928057" cy="2092881"/>
          </a:xfrm>
          <a:prstGeom prst="rect">
            <a:avLst/>
          </a:prstGeom>
        </p:spPr>
        <p:txBody>
          <a:bodyPr wrap="square">
            <a:spAutoFit/>
          </a:bodyPr>
          <a:lstStyle/>
          <a:p>
            <a:r>
              <a:rPr lang="en-US" sz="2400" dirty="0">
                <a:ln w="0">
                  <a:noFill/>
                </a:ln>
                <a:effectLst>
                  <a:glow rad="152400">
                    <a:schemeClr val="accent3">
                      <a:lumMod val="60000"/>
                      <a:lumOff val="40000"/>
                      <a:alpha val="40000"/>
                    </a:schemeClr>
                  </a:glow>
                </a:effectLst>
                <a:latin typeface="Avenir Next" panose="020B0503020202020204" pitchFamily="34" charset="0"/>
              </a:rPr>
              <a:t>Focus on generating a playlist with </a:t>
            </a:r>
          </a:p>
          <a:p>
            <a:endParaRPr lang="en-US" sz="500" dirty="0">
              <a:ln w="0">
                <a:noFill/>
              </a:ln>
              <a:effectLst>
                <a:glow rad="152400">
                  <a:schemeClr val="accent3">
                    <a:lumMod val="60000"/>
                    <a:lumOff val="40000"/>
                    <a:alpha val="40000"/>
                  </a:schemeClr>
                </a:glow>
              </a:effectLst>
              <a:latin typeface="Avenir Next" panose="020B0503020202020204" pitchFamily="34" charset="0"/>
            </a:endParaRPr>
          </a:p>
          <a:p>
            <a:r>
              <a:rPr lang="en-US" sz="2400" b="1" dirty="0">
                <a:ln w="0">
                  <a:noFill/>
                </a:ln>
                <a:solidFill>
                  <a:srgbClr val="491448"/>
                </a:solidFill>
                <a:effectLst>
                  <a:glow rad="152400">
                    <a:schemeClr val="accent3">
                      <a:lumMod val="60000"/>
                      <a:lumOff val="40000"/>
                      <a:alpha val="40000"/>
                    </a:schemeClr>
                  </a:glow>
                </a:effectLst>
                <a:latin typeface="Avenir Next" panose="020B0503020202020204" pitchFamily="34" charset="0"/>
              </a:rPr>
              <a:t>Seamless transition </a:t>
            </a:r>
          </a:p>
          <a:p>
            <a:endParaRPr lang="en-US" sz="500" b="1" dirty="0">
              <a:ln w="0">
                <a:noFill/>
              </a:ln>
              <a:solidFill>
                <a:srgbClr val="491448"/>
              </a:solidFill>
              <a:effectLst>
                <a:glow rad="152400">
                  <a:schemeClr val="accent3">
                    <a:lumMod val="60000"/>
                    <a:lumOff val="40000"/>
                    <a:alpha val="40000"/>
                  </a:schemeClr>
                </a:glow>
              </a:effectLst>
              <a:latin typeface="Avenir Next" panose="020B0503020202020204" pitchFamily="34" charset="0"/>
            </a:endParaRPr>
          </a:p>
          <a:p>
            <a:r>
              <a:rPr lang="en-US" sz="2400" b="1" dirty="0">
                <a:ln w="0">
                  <a:noFill/>
                </a:ln>
                <a:solidFill>
                  <a:srgbClr val="491448"/>
                </a:solidFill>
                <a:effectLst>
                  <a:glow rad="152400">
                    <a:schemeClr val="accent3">
                      <a:lumMod val="60000"/>
                      <a:lumOff val="40000"/>
                      <a:alpha val="40000"/>
                    </a:schemeClr>
                  </a:glow>
                </a:effectLst>
                <a:latin typeface="Avenir Next" panose="020B0503020202020204" pitchFamily="34" charset="0"/>
              </a:rPr>
              <a:t>Natural flow</a:t>
            </a:r>
          </a:p>
          <a:p>
            <a:endParaRPr lang="en-US" sz="2400" dirty="0">
              <a:ln w="0">
                <a:noFill/>
              </a:ln>
              <a:effectLst>
                <a:glow rad="152400">
                  <a:schemeClr val="accent3">
                    <a:lumMod val="60000"/>
                    <a:lumOff val="40000"/>
                    <a:alpha val="40000"/>
                  </a:schemeClr>
                </a:glow>
              </a:effectLst>
            </a:endParaRPr>
          </a:p>
        </p:txBody>
      </p:sp>
      <p:sp>
        <p:nvSpPr>
          <p:cNvPr id="43" name="Rectangle 42">
            <a:extLst>
              <a:ext uri="{FF2B5EF4-FFF2-40B4-BE49-F238E27FC236}">
                <a16:creationId xmlns:a16="http://schemas.microsoft.com/office/drawing/2014/main" id="{8D072FC5-8470-CF4B-9C8B-2141193CB5CD}"/>
              </a:ext>
            </a:extLst>
          </p:cNvPr>
          <p:cNvSpPr/>
          <p:nvPr/>
        </p:nvSpPr>
        <p:spPr>
          <a:xfrm>
            <a:off x="7508386" y="3760805"/>
            <a:ext cx="4237150" cy="2539157"/>
          </a:xfrm>
          <a:prstGeom prst="rect">
            <a:avLst/>
          </a:prstGeom>
        </p:spPr>
        <p:txBody>
          <a:bodyPr wrap="square">
            <a:spAutoFit/>
          </a:bodyPr>
          <a:lstStyle/>
          <a:p>
            <a:r>
              <a:rPr lang="en-US" sz="2400" dirty="0">
                <a:ln w="0">
                  <a:noFill/>
                </a:ln>
                <a:effectLst>
                  <a:glow rad="152400">
                    <a:schemeClr val="accent3">
                      <a:lumMod val="60000"/>
                      <a:lumOff val="40000"/>
                      <a:alpha val="40000"/>
                    </a:schemeClr>
                  </a:glow>
                </a:effectLst>
                <a:latin typeface="Avenir Next" panose="020B0503020202020204" pitchFamily="34" charset="0"/>
              </a:rPr>
              <a:t>Great app for</a:t>
            </a:r>
          </a:p>
          <a:p>
            <a:endParaRPr lang="en-US" sz="500" dirty="0">
              <a:ln w="0">
                <a:noFill/>
              </a:ln>
              <a:effectLst>
                <a:glow rad="152400">
                  <a:schemeClr val="accent3">
                    <a:lumMod val="60000"/>
                    <a:lumOff val="40000"/>
                    <a:alpha val="40000"/>
                  </a:schemeClr>
                </a:glow>
              </a:effectLst>
              <a:latin typeface="Avenir Next" panose="020B0503020202020204" pitchFamily="34" charset="0"/>
            </a:endParaRPr>
          </a:p>
          <a:p>
            <a:r>
              <a:rPr lang="en-US" sz="2400" b="1" dirty="0">
                <a:ln w="0">
                  <a:noFill/>
                </a:ln>
                <a:solidFill>
                  <a:srgbClr val="491448"/>
                </a:solidFill>
                <a:effectLst>
                  <a:glow rad="152400">
                    <a:schemeClr val="accent3">
                      <a:lumMod val="60000"/>
                      <a:lumOff val="40000"/>
                      <a:alpha val="40000"/>
                    </a:schemeClr>
                  </a:glow>
                </a:effectLst>
                <a:latin typeface="Avenir Next" panose="020B0503020202020204" pitchFamily="34" charset="0"/>
              </a:rPr>
              <a:t>Amateur and pro DJs</a:t>
            </a:r>
          </a:p>
          <a:p>
            <a:endParaRPr lang="en-US" sz="500" b="1" dirty="0">
              <a:ln w="0">
                <a:noFill/>
              </a:ln>
              <a:solidFill>
                <a:srgbClr val="491448"/>
              </a:solidFill>
              <a:effectLst>
                <a:glow rad="152400">
                  <a:schemeClr val="accent3">
                    <a:lumMod val="60000"/>
                    <a:lumOff val="40000"/>
                    <a:alpha val="40000"/>
                  </a:schemeClr>
                </a:glow>
              </a:effectLst>
              <a:latin typeface="Avenir Next" panose="020B0503020202020204" pitchFamily="34" charset="0"/>
            </a:endParaRPr>
          </a:p>
          <a:p>
            <a:r>
              <a:rPr lang="en-US" sz="2400" b="1" dirty="0">
                <a:ln w="0">
                  <a:noFill/>
                </a:ln>
                <a:solidFill>
                  <a:srgbClr val="491448"/>
                </a:solidFill>
                <a:effectLst>
                  <a:glow rad="152400">
                    <a:schemeClr val="accent3">
                      <a:lumMod val="60000"/>
                      <a:lumOff val="40000"/>
                      <a:alpha val="40000"/>
                    </a:schemeClr>
                  </a:glow>
                </a:effectLst>
                <a:latin typeface="Avenir Next" panose="020B0503020202020204" pitchFamily="34" charset="0"/>
              </a:rPr>
              <a:t>Lounge / Bar owners</a:t>
            </a:r>
          </a:p>
          <a:p>
            <a:endParaRPr lang="en-US" sz="500" b="1" dirty="0">
              <a:ln w="0">
                <a:noFill/>
              </a:ln>
              <a:solidFill>
                <a:srgbClr val="491448"/>
              </a:solidFill>
              <a:effectLst>
                <a:glow rad="152400">
                  <a:schemeClr val="accent3">
                    <a:lumMod val="60000"/>
                    <a:lumOff val="40000"/>
                    <a:alpha val="40000"/>
                  </a:schemeClr>
                </a:glow>
              </a:effectLst>
              <a:latin typeface="Avenir Next" panose="020B0503020202020204" pitchFamily="34" charset="0"/>
            </a:endParaRPr>
          </a:p>
          <a:p>
            <a:r>
              <a:rPr lang="en-US" sz="2400" b="1" dirty="0">
                <a:ln w="0">
                  <a:noFill/>
                </a:ln>
                <a:solidFill>
                  <a:srgbClr val="491448"/>
                </a:solidFill>
                <a:effectLst>
                  <a:glow rad="152400">
                    <a:schemeClr val="accent3">
                      <a:lumMod val="60000"/>
                      <a:lumOff val="40000"/>
                      <a:alpha val="40000"/>
                    </a:schemeClr>
                  </a:glow>
                </a:effectLst>
                <a:latin typeface="Avenir Next" panose="020B0503020202020204" pitchFamily="34" charset="0"/>
              </a:rPr>
              <a:t>Anyone who wants their own party! </a:t>
            </a:r>
          </a:p>
          <a:p>
            <a:endParaRPr lang="en-US" sz="2400" dirty="0">
              <a:ln w="0">
                <a:noFill/>
              </a:ln>
              <a:effectLst>
                <a:glow rad="152400">
                  <a:schemeClr val="accent3">
                    <a:lumMod val="60000"/>
                    <a:lumOff val="40000"/>
                    <a:alpha val="40000"/>
                  </a:schemeClr>
                </a:glow>
              </a:effectLst>
            </a:endParaRPr>
          </a:p>
        </p:txBody>
      </p:sp>
    </p:spTree>
    <p:extLst>
      <p:ext uri="{BB962C8B-B14F-4D97-AF65-F5344CB8AC3E}">
        <p14:creationId xmlns:p14="http://schemas.microsoft.com/office/powerpoint/2010/main" val="427812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CBE58E-D1A3-D44F-AB19-7426F0DBAC62}"/>
              </a:ext>
            </a:extLst>
          </p:cNvPr>
          <p:cNvPicPr>
            <a:picLocks noChangeAspect="1"/>
          </p:cNvPicPr>
          <p:nvPr/>
        </p:nvPicPr>
        <p:blipFill>
          <a:blip r:embed="rId3"/>
          <a:stretch>
            <a:fillRect/>
          </a:stretch>
        </p:blipFill>
        <p:spPr>
          <a:xfrm>
            <a:off x="227451" y="3332638"/>
            <a:ext cx="6376549" cy="522736"/>
          </a:xfrm>
          <a:prstGeom prst="rect">
            <a:avLst/>
          </a:prstGeom>
        </p:spPr>
      </p:pic>
      <p:pic>
        <p:nvPicPr>
          <p:cNvPr id="13" name="Picture 12">
            <a:extLst>
              <a:ext uri="{FF2B5EF4-FFF2-40B4-BE49-F238E27FC236}">
                <a16:creationId xmlns:a16="http://schemas.microsoft.com/office/drawing/2014/main" id="{402C0645-C9A9-6147-8E4E-1AC46D393CC2}"/>
              </a:ext>
            </a:extLst>
          </p:cNvPr>
          <p:cNvPicPr>
            <a:picLocks noChangeAspect="1"/>
          </p:cNvPicPr>
          <p:nvPr/>
        </p:nvPicPr>
        <p:blipFill>
          <a:blip r:embed="rId4"/>
          <a:stretch>
            <a:fillRect/>
          </a:stretch>
        </p:blipFill>
        <p:spPr>
          <a:xfrm>
            <a:off x="5229490" y="3942571"/>
            <a:ext cx="6751627" cy="522735"/>
          </a:xfrm>
          <a:prstGeom prst="rect">
            <a:avLst/>
          </a:prstGeom>
        </p:spPr>
      </p:pic>
      <p:sp>
        <p:nvSpPr>
          <p:cNvPr id="15" name="Rounded Rectangle 14">
            <a:extLst>
              <a:ext uri="{FF2B5EF4-FFF2-40B4-BE49-F238E27FC236}">
                <a16:creationId xmlns:a16="http://schemas.microsoft.com/office/drawing/2014/main" id="{A23A9221-73FE-8F4C-849E-2D7A7532D32F}"/>
              </a:ext>
            </a:extLst>
          </p:cNvPr>
          <p:cNvSpPr/>
          <p:nvPr/>
        </p:nvSpPr>
        <p:spPr>
          <a:xfrm>
            <a:off x="5283200" y="3181082"/>
            <a:ext cx="1436914" cy="1458284"/>
          </a:xfrm>
          <a:prstGeom prst="roundRect">
            <a:avLst/>
          </a:prstGeom>
          <a:solidFill>
            <a:schemeClr val="accent6">
              <a:lumMod val="20000"/>
              <a:lumOff val="80000"/>
              <a:alpha val="34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0F23D5-9D8C-2048-84DF-798C3C5ECEF4}"/>
              </a:ext>
            </a:extLst>
          </p:cNvPr>
          <p:cNvSpPr/>
          <p:nvPr/>
        </p:nvSpPr>
        <p:spPr>
          <a:xfrm>
            <a:off x="5216610" y="4503943"/>
            <a:ext cx="2301608" cy="1654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91448"/>
                </a:solidFill>
                <a:latin typeface="Avenir Next" panose="020B0503020202020204" pitchFamily="34" charset="0"/>
              </a:rPr>
              <a:t>Harmonic Mixing</a:t>
            </a:r>
          </a:p>
          <a:p>
            <a:pPr marL="285750" indent="-285750">
              <a:buFont typeface="System Font Regular"/>
              <a:buChar char="▸"/>
            </a:pPr>
            <a:r>
              <a:rPr lang="en-US" sz="1600" dirty="0">
                <a:ln w="0">
                  <a:noFill/>
                </a:ln>
                <a:solidFill>
                  <a:schemeClr val="tx1"/>
                </a:solidFill>
                <a:latin typeface="Avenir Next" panose="020B0503020202020204" pitchFamily="34" charset="0"/>
              </a:rPr>
              <a:t>BPM</a:t>
            </a:r>
          </a:p>
          <a:p>
            <a:pPr marL="285750" indent="-285750">
              <a:buFont typeface="System Font Regular"/>
              <a:buChar char="▸"/>
            </a:pPr>
            <a:r>
              <a:rPr lang="en-US" sz="1600" dirty="0">
                <a:ln w="0">
                  <a:noFill/>
                </a:ln>
                <a:solidFill>
                  <a:schemeClr val="tx1"/>
                </a:solidFill>
                <a:latin typeface="Avenir Next" panose="020B0503020202020204" pitchFamily="34" charset="0"/>
              </a:rPr>
              <a:t>Key</a:t>
            </a:r>
          </a:p>
          <a:p>
            <a:pPr marL="285750" indent="-285750">
              <a:buFont typeface="System Font Regular"/>
              <a:buChar char="▸"/>
            </a:pPr>
            <a:r>
              <a:rPr lang="en-US" sz="1600" dirty="0">
                <a:ln w="0">
                  <a:noFill/>
                </a:ln>
                <a:solidFill>
                  <a:schemeClr val="tx1"/>
                </a:solidFill>
                <a:latin typeface="Avenir Next" panose="020B0503020202020204" pitchFamily="34" charset="0"/>
              </a:rPr>
              <a:t>Mode</a:t>
            </a:r>
          </a:p>
        </p:txBody>
      </p:sp>
      <p:sp>
        <p:nvSpPr>
          <p:cNvPr id="22" name="Rectangle 21">
            <a:extLst>
              <a:ext uri="{FF2B5EF4-FFF2-40B4-BE49-F238E27FC236}">
                <a16:creationId xmlns:a16="http://schemas.microsoft.com/office/drawing/2014/main" id="{E64BDBE6-4084-824E-AE51-53681B79333D}"/>
              </a:ext>
            </a:extLst>
          </p:cNvPr>
          <p:cNvSpPr/>
          <p:nvPr/>
        </p:nvSpPr>
        <p:spPr>
          <a:xfrm>
            <a:off x="5133903" y="1300732"/>
            <a:ext cx="1988457" cy="1654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91448"/>
                </a:solidFill>
                <a:latin typeface="Avenir Next" panose="020B0503020202020204" pitchFamily="34" charset="0"/>
              </a:rPr>
              <a:t>Texture of Music</a:t>
            </a:r>
          </a:p>
          <a:p>
            <a:pPr marL="285750" indent="-285750">
              <a:buFont typeface="System Font Regular"/>
              <a:buChar char="▸"/>
            </a:pPr>
            <a:r>
              <a:rPr lang="en-US" sz="1600" dirty="0">
                <a:ln w="0">
                  <a:noFill/>
                </a:ln>
                <a:solidFill>
                  <a:schemeClr val="tx1"/>
                </a:solidFill>
                <a:latin typeface="Avenir Next" panose="020B0503020202020204" pitchFamily="34" charset="0"/>
              </a:rPr>
              <a:t>Frequency</a:t>
            </a:r>
          </a:p>
          <a:p>
            <a:pPr marL="285750" indent="-285750">
              <a:buFont typeface="System Font Regular"/>
              <a:buChar char="▸"/>
            </a:pPr>
            <a:r>
              <a:rPr lang="en-US" sz="1600" dirty="0">
                <a:ln w="0">
                  <a:noFill/>
                </a:ln>
                <a:solidFill>
                  <a:schemeClr val="tx1"/>
                </a:solidFill>
                <a:latin typeface="Avenir Next" panose="020B0503020202020204" pitchFamily="34" charset="0"/>
              </a:rPr>
              <a:t>Amplitude</a:t>
            </a:r>
          </a:p>
          <a:p>
            <a:pPr marL="285750" indent="-285750">
              <a:buFont typeface="System Font Regular"/>
              <a:buChar char="▸"/>
            </a:pPr>
            <a:r>
              <a:rPr lang="en-US" sz="1600" dirty="0">
                <a:ln w="0">
                  <a:noFill/>
                </a:ln>
                <a:solidFill>
                  <a:schemeClr val="tx1"/>
                </a:solidFill>
                <a:latin typeface="Avenir Next" panose="020B0503020202020204" pitchFamily="34" charset="0"/>
              </a:rPr>
              <a:t>Energy Level</a:t>
            </a:r>
          </a:p>
        </p:txBody>
      </p:sp>
      <p:sp>
        <p:nvSpPr>
          <p:cNvPr id="17" name="Rounded Rectangle 16">
            <a:extLst>
              <a:ext uri="{FF2B5EF4-FFF2-40B4-BE49-F238E27FC236}">
                <a16:creationId xmlns:a16="http://schemas.microsoft.com/office/drawing/2014/main" id="{FB4CFABC-310C-844F-8592-B4DD31B01506}"/>
              </a:ext>
            </a:extLst>
          </p:cNvPr>
          <p:cNvSpPr/>
          <p:nvPr/>
        </p:nvSpPr>
        <p:spPr>
          <a:xfrm>
            <a:off x="2468337" y="3158577"/>
            <a:ext cx="2082800" cy="870857"/>
          </a:xfrm>
          <a:prstGeom prst="roundRect">
            <a:avLst/>
          </a:prstGeom>
          <a:solidFill>
            <a:schemeClr val="accent4">
              <a:lumMod val="20000"/>
              <a:lumOff val="80000"/>
              <a:alpha val="3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EB8C9B7-1951-5F4C-BFC1-9B7B3D02FA44}"/>
              </a:ext>
            </a:extLst>
          </p:cNvPr>
          <p:cNvSpPr/>
          <p:nvPr/>
        </p:nvSpPr>
        <p:spPr>
          <a:xfrm>
            <a:off x="7598374" y="3768509"/>
            <a:ext cx="2013858" cy="870857"/>
          </a:xfrm>
          <a:prstGeom prst="roundRect">
            <a:avLst/>
          </a:prstGeom>
          <a:solidFill>
            <a:schemeClr val="accent4">
              <a:lumMod val="20000"/>
              <a:lumOff val="80000"/>
              <a:alpha val="3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a:extLst>
              <a:ext uri="{FF2B5EF4-FFF2-40B4-BE49-F238E27FC236}">
                <a16:creationId xmlns:a16="http://schemas.microsoft.com/office/drawing/2014/main" id="{A602A974-F3B9-0241-B12A-2C0E481CA6D3}"/>
              </a:ext>
            </a:extLst>
          </p:cNvPr>
          <p:cNvCxnSpPr>
            <a:stCxn id="17" idx="0"/>
            <a:endCxn id="19" idx="0"/>
          </p:cNvCxnSpPr>
          <p:nvPr/>
        </p:nvCxnSpPr>
        <p:spPr>
          <a:xfrm rot="16200000" flipH="1">
            <a:off x="5752554" y="915760"/>
            <a:ext cx="609932" cy="5095566"/>
          </a:xfrm>
          <a:prstGeom prst="curvedConnector3">
            <a:avLst>
              <a:gd name="adj1" fmla="val -5437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Hexagon 41">
            <a:extLst>
              <a:ext uri="{FF2B5EF4-FFF2-40B4-BE49-F238E27FC236}">
                <a16:creationId xmlns:a16="http://schemas.microsoft.com/office/drawing/2014/main" id="{7B0BAB04-C546-074F-BEB0-ACFFD3309057}"/>
              </a:ext>
            </a:extLst>
          </p:cNvPr>
          <p:cNvSpPr/>
          <p:nvPr/>
        </p:nvSpPr>
        <p:spPr>
          <a:xfrm>
            <a:off x="-1004550" y="-3104"/>
            <a:ext cx="3165141" cy="2134552"/>
          </a:xfrm>
          <a:prstGeom prst="hexagon">
            <a:avLst>
              <a:gd name="adj" fmla="val 22103"/>
              <a:gd name="vf" fmla="val 115470"/>
            </a:avLst>
          </a:prstGeom>
          <a:solidFill>
            <a:schemeClr val="accent4">
              <a:lumMod val="40000"/>
              <a:lumOff val="60000"/>
              <a:alpha val="72000"/>
            </a:schemeClr>
          </a:solidFill>
          <a:ln>
            <a:solidFill>
              <a:schemeClr val="accent4">
                <a:lumMod val="40000"/>
                <a:lumOff val="6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43" name="Title 1">
            <a:extLst>
              <a:ext uri="{FF2B5EF4-FFF2-40B4-BE49-F238E27FC236}">
                <a16:creationId xmlns:a16="http://schemas.microsoft.com/office/drawing/2014/main" id="{CB12C91C-DFD6-994B-B640-8BCC377761D7}"/>
              </a:ext>
            </a:extLst>
          </p:cNvPr>
          <p:cNvSpPr txBox="1">
            <a:spLocks/>
          </p:cNvSpPr>
          <p:nvPr/>
        </p:nvSpPr>
        <p:spPr>
          <a:xfrm>
            <a:off x="344344" y="3480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491448"/>
                </a:solidFill>
                <a:latin typeface="Avenir Next" panose="020B0503020202020204" pitchFamily="34" charset="0"/>
              </a:rPr>
              <a:t>How Mixing Works</a:t>
            </a:r>
          </a:p>
        </p:txBody>
      </p:sp>
      <p:sp>
        <p:nvSpPr>
          <p:cNvPr id="2" name="Rectangle 1">
            <a:extLst>
              <a:ext uri="{FF2B5EF4-FFF2-40B4-BE49-F238E27FC236}">
                <a16:creationId xmlns:a16="http://schemas.microsoft.com/office/drawing/2014/main" id="{C041A576-C796-F74D-8ABF-030A5E0B56B7}"/>
              </a:ext>
            </a:extLst>
          </p:cNvPr>
          <p:cNvSpPr/>
          <p:nvPr/>
        </p:nvSpPr>
        <p:spPr>
          <a:xfrm>
            <a:off x="175268" y="2946698"/>
            <a:ext cx="856517" cy="369332"/>
          </a:xfrm>
          <a:prstGeom prst="rect">
            <a:avLst/>
          </a:prstGeom>
        </p:spPr>
        <p:txBody>
          <a:bodyPr wrap="none">
            <a:spAutoFit/>
          </a:bodyPr>
          <a:lstStyle/>
          <a:p>
            <a:r>
              <a:rPr lang="en-US" dirty="0"/>
              <a:t>Track A</a:t>
            </a:r>
          </a:p>
        </p:txBody>
      </p:sp>
      <p:sp>
        <p:nvSpPr>
          <p:cNvPr id="14" name="Rectangle 13">
            <a:extLst>
              <a:ext uri="{FF2B5EF4-FFF2-40B4-BE49-F238E27FC236}">
                <a16:creationId xmlns:a16="http://schemas.microsoft.com/office/drawing/2014/main" id="{95B8A796-895A-A342-BFEE-16752AD18400}"/>
              </a:ext>
            </a:extLst>
          </p:cNvPr>
          <p:cNvSpPr/>
          <p:nvPr/>
        </p:nvSpPr>
        <p:spPr>
          <a:xfrm>
            <a:off x="11174704" y="3571215"/>
            <a:ext cx="856517" cy="369332"/>
          </a:xfrm>
          <a:prstGeom prst="rect">
            <a:avLst/>
          </a:prstGeom>
        </p:spPr>
        <p:txBody>
          <a:bodyPr wrap="none">
            <a:spAutoFit/>
          </a:bodyPr>
          <a:lstStyle/>
          <a:p>
            <a:r>
              <a:rPr lang="en-US" dirty="0"/>
              <a:t>Track B</a:t>
            </a:r>
          </a:p>
        </p:txBody>
      </p:sp>
    </p:spTree>
    <p:extLst>
      <p:ext uri="{BB962C8B-B14F-4D97-AF65-F5344CB8AC3E}">
        <p14:creationId xmlns:p14="http://schemas.microsoft.com/office/powerpoint/2010/main" val="156954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A46FC9E-EF4E-0F48-AF35-59AB7558B75B}"/>
              </a:ext>
            </a:extLst>
          </p:cNvPr>
          <p:cNvGrpSpPr/>
          <p:nvPr/>
        </p:nvGrpSpPr>
        <p:grpSpPr>
          <a:xfrm>
            <a:off x="227451" y="1300732"/>
            <a:ext cx="11753666" cy="4985310"/>
            <a:chOff x="227451" y="1300732"/>
            <a:chExt cx="11753666" cy="4985310"/>
          </a:xfrm>
        </p:grpSpPr>
        <p:pic>
          <p:nvPicPr>
            <p:cNvPr id="8" name="Picture 7">
              <a:extLst>
                <a:ext uri="{FF2B5EF4-FFF2-40B4-BE49-F238E27FC236}">
                  <a16:creationId xmlns:a16="http://schemas.microsoft.com/office/drawing/2014/main" id="{61CBE58E-D1A3-D44F-AB19-7426F0DBAC62}"/>
                </a:ext>
              </a:extLst>
            </p:cNvPr>
            <p:cNvPicPr>
              <a:picLocks noChangeAspect="1"/>
            </p:cNvPicPr>
            <p:nvPr/>
          </p:nvPicPr>
          <p:blipFill>
            <a:blip r:embed="rId3"/>
            <a:stretch>
              <a:fillRect/>
            </a:stretch>
          </p:blipFill>
          <p:spPr>
            <a:xfrm>
              <a:off x="227451" y="3332638"/>
              <a:ext cx="6376549" cy="522736"/>
            </a:xfrm>
            <a:prstGeom prst="rect">
              <a:avLst/>
            </a:prstGeom>
          </p:spPr>
        </p:pic>
        <p:pic>
          <p:nvPicPr>
            <p:cNvPr id="13" name="Picture 12">
              <a:extLst>
                <a:ext uri="{FF2B5EF4-FFF2-40B4-BE49-F238E27FC236}">
                  <a16:creationId xmlns:a16="http://schemas.microsoft.com/office/drawing/2014/main" id="{402C0645-C9A9-6147-8E4E-1AC46D393CC2}"/>
                </a:ext>
              </a:extLst>
            </p:cNvPr>
            <p:cNvPicPr>
              <a:picLocks noChangeAspect="1"/>
            </p:cNvPicPr>
            <p:nvPr/>
          </p:nvPicPr>
          <p:blipFill>
            <a:blip r:embed="rId4"/>
            <a:stretch>
              <a:fillRect/>
            </a:stretch>
          </p:blipFill>
          <p:spPr>
            <a:xfrm>
              <a:off x="5229490" y="3942571"/>
              <a:ext cx="6751627" cy="522735"/>
            </a:xfrm>
            <a:prstGeom prst="rect">
              <a:avLst/>
            </a:prstGeom>
          </p:spPr>
        </p:pic>
        <p:sp>
          <p:nvSpPr>
            <p:cNvPr id="15" name="Rounded Rectangle 14">
              <a:extLst>
                <a:ext uri="{FF2B5EF4-FFF2-40B4-BE49-F238E27FC236}">
                  <a16:creationId xmlns:a16="http://schemas.microsoft.com/office/drawing/2014/main" id="{A23A9221-73FE-8F4C-849E-2D7A7532D32F}"/>
                </a:ext>
              </a:extLst>
            </p:cNvPr>
            <p:cNvSpPr/>
            <p:nvPr/>
          </p:nvSpPr>
          <p:spPr>
            <a:xfrm>
              <a:off x="5283200" y="3181082"/>
              <a:ext cx="1436914" cy="1458284"/>
            </a:xfrm>
            <a:prstGeom prst="roundRect">
              <a:avLst/>
            </a:prstGeom>
            <a:solidFill>
              <a:schemeClr val="accent6">
                <a:lumMod val="20000"/>
                <a:lumOff val="80000"/>
                <a:alpha val="34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0F23D5-9D8C-2048-84DF-798C3C5ECEF4}"/>
                </a:ext>
              </a:extLst>
            </p:cNvPr>
            <p:cNvSpPr/>
            <p:nvPr/>
          </p:nvSpPr>
          <p:spPr>
            <a:xfrm>
              <a:off x="5216610" y="4503943"/>
              <a:ext cx="2301608" cy="1654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91448"/>
                  </a:solidFill>
                  <a:latin typeface="Avenir Next" panose="020B0503020202020204" pitchFamily="34" charset="0"/>
                </a:rPr>
                <a:t>Harmonic Mixing</a:t>
              </a:r>
            </a:p>
            <a:p>
              <a:pPr marL="285750" indent="-285750">
                <a:buFont typeface="System Font Regular"/>
                <a:buChar char="▸"/>
              </a:pPr>
              <a:r>
                <a:rPr lang="en-US" sz="1600" dirty="0">
                  <a:ln w="0">
                    <a:noFill/>
                  </a:ln>
                  <a:solidFill>
                    <a:schemeClr val="tx1"/>
                  </a:solidFill>
                  <a:latin typeface="Avenir Next" panose="020B0503020202020204" pitchFamily="34" charset="0"/>
                </a:rPr>
                <a:t>BPM</a:t>
              </a:r>
            </a:p>
            <a:p>
              <a:pPr marL="285750" indent="-285750">
                <a:buFont typeface="System Font Regular"/>
                <a:buChar char="▸"/>
              </a:pPr>
              <a:r>
                <a:rPr lang="en-US" sz="1600" dirty="0">
                  <a:ln w="0">
                    <a:noFill/>
                  </a:ln>
                  <a:solidFill>
                    <a:schemeClr val="tx1"/>
                  </a:solidFill>
                  <a:latin typeface="Avenir Next" panose="020B0503020202020204" pitchFamily="34" charset="0"/>
                </a:rPr>
                <a:t>Key</a:t>
              </a:r>
            </a:p>
            <a:p>
              <a:pPr marL="285750" indent="-285750">
                <a:buFont typeface="System Font Regular"/>
                <a:buChar char="▸"/>
              </a:pPr>
              <a:r>
                <a:rPr lang="en-US" sz="1600" dirty="0">
                  <a:ln w="0">
                    <a:noFill/>
                  </a:ln>
                  <a:solidFill>
                    <a:schemeClr val="tx1"/>
                  </a:solidFill>
                  <a:latin typeface="Avenir Next" panose="020B0503020202020204" pitchFamily="34" charset="0"/>
                </a:rPr>
                <a:t>Mode</a:t>
              </a:r>
            </a:p>
          </p:txBody>
        </p:sp>
        <p:sp>
          <p:nvSpPr>
            <p:cNvPr id="22" name="Rectangle 21">
              <a:extLst>
                <a:ext uri="{FF2B5EF4-FFF2-40B4-BE49-F238E27FC236}">
                  <a16:creationId xmlns:a16="http://schemas.microsoft.com/office/drawing/2014/main" id="{E64BDBE6-4084-824E-AE51-53681B79333D}"/>
                </a:ext>
              </a:extLst>
            </p:cNvPr>
            <p:cNvSpPr/>
            <p:nvPr/>
          </p:nvSpPr>
          <p:spPr>
            <a:xfrm>
              <a:off x="5133903" y="1300732"/>
              <a:ext cx="1988457" cy="1654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491448"/>
                  </a:solidFill>
                  <a:latin typeface="Avenir Next" panose="020B0503020202020204" pitchFamily="34" charset="0"/>
                </a:rPr>
                <a:t>Texture of Music</a:t>
              </a:r>
            </a:p>
            <a:p>
              <a:pPr marL="285750" indent="-285750">
                <a:buFont typeface="System Font Regular"/>
                <a:buChar char="▸"/>
              </a:pPr>
              <a:r>
                <a:rPr lang="en-US" sz="1600" dirty="0">
                  <a:ln w="0">
                    <a:noFill/>
                  </a:ln>
                  <a:solidFill>
                    <a:schemeClr val="tx1"/>
                  </a:solidFill>
                  <a:latin typeface="Avenir Next" panose="020B0503020202020204" pitchFamily="34" charset="0"/>
                </a:rPr>
                <a:t>Frequency</a:t>
              </a:r>
            </a:p>
            <a:p>
              <a:pPr marL="285750" indent="-285750">
                <a:buFont typeface="System Font Regular"/>
                <a:buChar char="▸"/>
              </a:pPr>
              <a:r>
                <a:rPr lang="en-US" sz="1600" dirty="0">
                  <a:ln w="0">
                    <a:noFill/>
                  </a:ln>
                  <a:solidFill>
                    <a:schemeClr val="tx1"/>
                  </a:solidFill>
                  <a:latin typeface="Avenir Next" panose="020B0503020202020204" pitchFamily="34" charset="0"/>
                </a:rPr>
                <a:t>Amplitude</a:t>
              </a:r>
            </a:p>
            <a:p>
              <a:pPr marL="285750" indent="-285750">
                <a:buFont typeface="System Font Regular"/>
                <a:buChar char="▸"/>
              </a:pPr>
              <a:r>
                <a:rPr lang="en-US" sz="1600" dirty="0">
                  <a:ln w="0">
                    <a:noFill/>
                  </a:ln>
                  <a:solidFill>
                    <a:schemeClr val="tx1"/>
                  </a:solidFill>
                  <a:latin typeface="Avenir Next" panose="020B0503020202020204" pitchFamily="34" charset="0"/>
                </a:rPr>
                <a:t>Energy Level</a:t>
              </a:r>
            </a:p>
          </p:txBody>
        </p:sp>
        <p:sp>
          <p:nvSpPr>
            <p:cNvPr id="26" name="Rectangle 25">
              <a:extLst>
                <a:ext uri="{FF2B5EF4-FFF2-40B4-BE49-F238E27FC236}">
                  <a16:creationId xmlns:a16="http://schemas.microsoft.com/office/drawing/2014/main" id="{AFC73270-AB18-6B44-865F-3A4FB7A0355F}"/>
                </a:ext>
              </a:extLst>
            </p:cNvPr>
            <p:cNvSpPr/>
            <p:nvPr/>
          </p:nvSpPr>
          <p:spPr>
            <a:xfrm>
              <a:off x="8290571" y="2811127"/>
              <a:ext cx="1250086" cy="307777"/>
            </a:xfrm>
            <a:prstGeom prst="rect">
              <a:avLst/>
            </a:prstGeom>
          </p:spPr>
          <p:txBody>
            <a:bodyPr wrap="none">
              <a:spAutoFit/>
            </a:bodyPr>
            <a:lstStyle/>
            <a:p>
              <a:r>
                <a:rPr lang="en-US" sz="1400" dirty="0">
                  <a:latin typeface="Avenir Next" panose="020B0503020202020204" pitchFamily="34" charset="0"/>
                </a:rPr>
                <a:t>Spectrogram</a:t>
              </a:r>
            </a:p>
          </p:txBody>
        </p:sp>
        <p:sp>
          <p:nvSpPr>
            <p:cNvPr id="27" name="Rectangle 26">
              <a:extLst>
                <a:ext uri="{FF2B5EF4-FFF2-40B4-BE49-F238E27FC236}">
                  <a16:creationId xmlns:a16="http://schemas.microsoft.com/office/drawing/2014/main" id="{C5955C5E-01C1-134C-BCDF-8DAD5B061496}"/>
                </a:ext>
              </a:extLst>
            </p:cNvPr>
            <p:cNvSpPr/>
            <p:nvPr/>
          </p:nvSpPr>
          <p:spPr>
            <a:xfrm>
              <a:off x="2515374" y="5978265"/>
              <a:ext cx="1274131" cy="307777"/>
            </a:xfrm>
            <a:prstGeom prst="rect">
              <a:avLst/>
            </a:prstGeom>
          </p:spPr>
          <p:txBody>
            <a:bodyPr wrap="none">
              <a:spAutoFit/>
            </a:bodyPr>
            <a:lstStyle/>
            <a:p>
              <a:r>
                <a:rPr lang="en-US" sz="1400" dirty="0" err="1">
                  <a:latin typeface="Avenir Next" panose="020B0503020202020204" pitchFamily="34" charset="0"/>
                </a:rPr>
                <a:t>Chromagram</a:t>
              </a:r>
              <a:endParaRPr lang="en-US" sz="1400" dirty="0">
                <a:latin typeface="Avenir Next" panose="020B0503020202020204" pitchFamily="34" charset="0"/>
              </a:endParaRPr>
            </a:p>
          </p:txBody>
        </p:sp>
        <p:sp>
          <p:nvSpPr>
            <p:cNvPr id="17" name="Rounded Rectangle 16">
              <a:extLst>
                <a:ext uri="{FF2B5EF4-FFF2-40B4-BE49-F238E27FC236}">
                  <a16:creationId xmlns:a16="http://schemas.microsoft.com/office/drawing/2014/main" id="{FB4CFABC-310C-844F-8592-B4DD31B01506}"/>
                </a:ext>
              </a:extLst>
            </p:cNvPr>
            <p:cNvSpPr/>
            <p:nvPr/>
          </p:nvSpPr>
          <p:spPr>
            <a:xfrm>
              <a:off x="2468337" y="3158577"/>
              <a:ext cx="2082800" cy="870857"/>
            </a:xfrm>
            <a:prstGeom prst="roundRect">
              <a:avLst/>
            </a:prstGeom>
            <a:solidFill>
              <a:schemeClr val="accent4">
                <a:lumMod val="20000"/>
                <a:lumOff val="80000"/>
                <a:alpha val="3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EB8C9B7-1951-5F4C-BFC1-9B7B3D02FA44}"/>
                </a:ext>
              </a:extLst>
            </p:cNvPr>
            <p:cNvSpPr/>
            <p:nvPr/>
          </p:nvSpPr>
          <p:spPr>
            <a:xfrm>
              <a:off x="7598374" y="3768509"/>
              <a:ext cx="2013858" cy="870857"/>
            </a:xfrm>
            <a:prstGeom prst="roundRect">
              <a:avLst/>
            </a:prstGeom>
            <a:solidFill>
              <a:schemeClr val="accent4">
                <a:lumMod val="20000"/>
                <a:lumOff val="80000"/>
                <a:alpha val="3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a:extLst>
                <a:ext uri="{FF2B5EF4-FFF2-40B4-BE49-F238E27FC236}">
                  <a16:creationId xmlns:a16="http://schemas.microsoft.com/office/drawing/2014/main" id="{A602A974-F3B9-0241-B12A-2C0E481CA6D3}"/>
                </a:ext>
              </a:extLst>
            </p:cNvPr>
            <p:cNvCxnSpPr>
              <a:stCxn id="17" idx="0"/>
              <a:endCxn id="19" idx="0"/>
            </p:cNvCxnSpPr>
            <p:nvPr/>
          </p:nvCxnSpPr>
          <p:spPr>
            <a:xfrm rot="16200000" flipH="1">
              <a:off x="5752554" y="915760"/>
              <a:ext cx="609932" cy="5095566"/>
            </a:xfrm>
            <a:prstGeom prst="curvedConnector3">
              <a:avLst>
                <a:gd name="adj1" fmla="val -5437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81028684-BADA-BB4E-A8DE-F70EE10060B2}"/>
                </a:ext>
              </a:extLst>
            </p:cNvPr>
            <p:cNvPicPr>
              <a:picLocks noChangeAspect="1"/>
            </p:cNvPicPr>
            <p:nvPr/>
          </p:nvPicPr>
          <p:blipFill>
            <a:blip r:embed="rId5"/>
            <a:stretch>
              <a:fillRect/>
            </a:stretch>
          </p:blipFill>
          <p:spPr>
            <a:xfrm>
              <a:off x="1502063" y="4622347"/>
              <a:ext cx="3378200" cy="1417820"/>
            </a:xfrm>
            <a:prstGeom prst="rect">
              <a:avLst/>
            </a:prstGeom>
          </p:spPr>
        </p:pic>
        <p:pic>
          <p:nvPicPr>
            <p:cNvPr id="33" name="Picture 32">
              <a:extLst>
                <a:ext uri="{FF2B5EF4-FFF2-40B4-BE49-F238E27FC236}">
                  <a16:creationId xmlns:a16="http://schemas.microsoft.com/office/drawing/2014/main" id="{EF936C14-6A61-F141-896D-7ADD15276821}"/>
                </a:ext>
              </a:extLst>
            </p:cNvPr>
            <p:cNvPicPr>
              <a:picLocks noChangeAspect="1"/>
            </p:cNvPicPr>
            <p:nvPr/>
          </p:nvPicPr>
          <p:blipFill>
            <a:blip r:embed="rId6"/>
            <a:stretch>
              <a:fillRect/>
            </a:stretch>
          </p:blipFill>
          <p:spPr>
            <a:xfrm>
              <a:off x="7000295" y="1366161"/>
              <a:ext cx="3663413" cy="1489105"/>
            </a:xfrm>
            <a:prstGeom prst="rect">
              <a:avLst/>
            </a:prstGeom>
          </p:spPr>
        </p:pic>
      </p:grpSp>
      <p:sp>
        <p:nvSpPr>
          <p:cNvPr id="23" name="Hexagon 22">
            <a:extLst>
              <a:ext uri="{FF2B5EF4-FFF2-40B4-BE49-F238E27FC236}">
                <a16:creationId xmlns:a16="http://schemas.microsoft.com/office/drawing/2014/main" id="{09DAF0EE-45E2-5C4F-BACC-61F2C7B5A77C}"/>
              </a:ext>
            </a:extLst>
          </p:cNvPr>
          <p:cNvSpPr/>
          <p:nvPr/>
        </p:nvSpPr>
        <p:spPr>
          <a:xfrm>
            <a:off x="-1004550" y="-3104"/>
            <a:ext cx="3165141" cy="2134552"/>
          </a:xfrm>
          <a:prstGeom prst="hexagon">
            <a:avLst>
              <a:gd name="adj" fmla="val 22103"/>
              <a:gd name="vf" fmla="val 115470"/>
            </a:avLst>
          </a:prstGeom>
          <a:solidFill>
            <a:schemeClr val="accent4">
              <a:lumMod val="40000"/>
              <a:lumOff val="60000"/>
              <a:alpha val="72000"/>
            </a:schemeClr>
          </a:solidFill>
          <a:ln>
            <a:solidFill>
              <a:schemeClr val="accent4">
                <a:lumMod val="40000"/>
                <a:lumOff val="6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24" name="Title 1">
            <a:extLst>
              <a:ext uri="{FF2B5EF4-FFF2-40B4-BE49-F238E27FC236}">
                <a16:creationId xmlns:a16="http://schemas.microsoft.com/office/drawing/2014/main" id="{0BA7CE26-189B-074B-B76E-7F59E716794F}"/>
              </a:ext>
            </a:extLst>
          </p:cNvPr>
          <p:cNvSpPr>
            <a:spLocks noGrp="1"/>
          </p:cNvSpPr>
          <p:nvPr>
            <p:ph type="title"/>
          </p:nvPr>
        </p:nvSpPr>
        <p:spPr>
          <a:xfrm>
            <a:off x="344344" y="348052"/>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How Mixing Works</a:t>
            </a:r>
          </a:p>
        </p:txBody>
      </p:sp>
      <p:sp>
        <p:nvSpPr>
          <p:cNvPr id="18" name="Rectangle 17">
            <a:extLst>
              <a:ext uri="{FF2B5EF4-FFF2-40B4-BE49-F238E27FC236}">
                <a16:creationId xmlns:a16="http://schemas.microsoft.com/office/drawing/2014/main" id="{B812A4DC-DEB8-4240-9218-9C1060DF7F4B}"/>
              </a:ext>
            </a:extLst>
          </p:cNvPr>
          <p:cNvSpPr/>
          <p:nvPr/>
        </p:nvSpPr>
        <p:spPr>
          <a:xfrm>
            <a:off x="175268" y="2946698"/>
            <a:ext cx="856517" cy="369332"/>
          </a:xfrm>
          <a:prstGeom prst="rect">
            <a:avLst/>
          </a:prstGeom>
        </p:spPr>
        <p:txBody>
          <a:bodyPr wrap="none">
            <a:spAutoFit/>
          </a:bodyPr>
          <a:lstStyle/>
          <a:p>
            <a:r>
              <a:rPr lang="en-US" dirty="0"/>
              <a:t>Track A</a:t>
            </a:r>
          </a:p>
        </p:txBody>
      </p:sp>
      <p:sp>
        <p:nvSpPr>
          <p:cNvPr id="20" name="Rectangle 19">
            <a:extLst>
              <a:ext uri="{FF2B5EF4-FFF2-40B4-BE49-F238E27FC236}">
                <a16:creationId xmlns:a16="http://schemas.microsoft.com/office/drawing/2014/main" id="{7E5CA67B-9D9B-C34A-A383-BBEC3B44460A}"/>
              </a:ext>
            </a:extLst>
          </p:cNvPr>
          <p:cNvSpPr/>
          <p:nvPr/>
        </p:nvSpPr>
        <p:spPr>
          <a:xfrm>
            <a:off x="11174704" y="3571215"/>
            <a:ext cx="856517" cy="369332"/>
          </a:xfrm>
          <a:prstGeom prst="rect">
            <a:avLst/>
          </a:prstGeom>
        </p:spPr>
        <p:txBody>
          <a:bodyPr wrap="none">
            <a:spAutoFit/>
          </a:bodyPr>
          <a:lstStyle/>
          <a:p>
            <a:r>
              <a:rPr lang="en-US" dirty="0"/>
              <a:t>Track B</a:t>
            </a:r>
          </a:p>
        </p:txBody>
      </p:sp>
    </p:spTree>
    <p:extLst>
      <p:ext uri="{BB962C8B-B14F-4D97-AF65-F5344CB8AC3E}">
        <p14:creationId xmlns:p14="http://schemas.microsoft.com/office/powerpoint/2010/main" val="131595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21BB-3A38-114E-9CBE-EECCE59A64A3}"/>
              </a:ext>
            </a:extLst>
          </p:cNvPr>
          <p:cNvSpPr>
            <a:spLocks noGrp="1"/>
          </p:cNvSpPr>
          <p:nvPr>
            <p:ph type="title"/>
          </p:nvPr>
        </p:nvSpPr>
        <p:spPr>
          <a:xfrm>
            <a:off x="214086" y="219985"/>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Data Processing &amp; Modeling  </a:t>
            </a:r>
          </a:p>
        </p:txBody>
      </p:sp>
      <p:sp>
        <p:nvSpPr>
          <p:cNvPr id="52" name="Triangle 51">
            <a:extLst>
              <a:ext uri="{FF2B5EF4-FFF2-40B4-BE49-F238E27FC236}">
                <a16:creationId xmlns:a16="http://schemas.microsoft.com/office/drawing/2014/main" id="{E1D26B2A-378D-8A4E-A178-9FBF9AC35481}"/>
              </a:ext>
            </a:extLst>
          </p:cNvPr>
          <p:cNvSpPr/>
          <p:nvPr/>
        </p:nvSpPr>
        <p:spPr>
          <a:xfrm rot="5400000">
            <a:off x="1335727" y="4088411"/>
            <a:ext cx="3326608" cy="252413"/>
          </a:xfrm>
          <a:prstGeom prst="triangle">
            <a:avLst/>
          </a:prstGeom>
          <a:solidFill>
            <a:srgbClr val="5E1A5C"/>
          </a:solidFill>
          <a:ln>
            <a:solidFill>
              <a:srgbClr val="5E1A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3" name="Rectangle 52">
            <a:extLst>
              <a:ext uri="{FF2B5EF4-FFF2-40B4-BE49-F238E27FC236}">
                <a16:creationId xmlns:a16="http://schemas.microsoft.com/office/drawing/2014/main" id="{17BBD0DC-AD3E-C24D-850E-D2B9108C718B}"/>
              </a:ext>
            </a:extLst>
          </p:cNvPr>
          <p:cNvSpPr/>
          <p:nvPr/>
        </p:nvSpPr>
        <p:spPr>
          <a:xfrm>
            <a:off x="217683" y="1704870"/>
            <a:ext cx="2565993" cy="2445977"/>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 2000 mp3 files </a:t>
            </a:r>
            <a:r>
              <a:rPr lang="en-US" sz="1600" dirty="0">
                <a:solidFill>
                  <a:schemeClr val="tx1"/>
                </a:solidFill>
                <a:latin typeface="Avenir Next" panose="020B0503020202020204" pitchFamily="34" charset="0"/>
              </a:rPr>
              <a:t>downloaded </a:t>
            </a:r>
          </a:p>
          <a:p>
            <a:r>
              <a:rPr lang="en-US" sz="1600" dirty="0">
                <a:solidFill>
                  <a:schemeClr val="tx1"/>
                </a:solidFill>
                <a:latin typeface="Avenir Next" panose="020B0503020202020204" pitchFamily="34" charset="0"/>
              </a:rPr>
              <a:t>(all electronic music)</a:t>
            </a:r>
          </a:p>
        </p:txBody>
      </p:sp>
      <p:pic>
        <p:nvPicPr>
          <p:cNvPr id="54" name="Picture 53">
            <a:extLst>
              <a:ext uri="{FF2B5EF4-FFF2-40B4-BE49-F238E27FC236}">
                <a16:creationId xmlns:a16="http://schemas.microsoft.com/office/drawing/2014/main" id="{C101F0DA-7083-9749-9670-B4B32FD95E0D}"/>
              </a:ext>
            </a:extLst>
          </p:cNvPr>
          <p:cNvPicPr>
            <a:picLocks noChangeAspect="1"/>
          </p:cNvPicPr>
          <p:nvPr/>
        </p:nvPicPr>
        <p:blipFill>
          <a:blip r:embed="rId3"/>
          <a:stretch>
            <a:fillRect/>
          </a:stretch>
        </p:blipFill>
        <p:spPr>
          <a:xfrm>
            <a:off x="559539" y="2783934"/>
            <a:ext cx="1866900" cy="469900"/>
          </a:xfrm>
          <a:prstGeom prst="rect">
            <a:avLst/>
          </a:prstGeom>
        </p:spPr>
      </p:pic>
      <p:pic>
        <p:nvPicPr>
          <p:cNvPr id="55" name="Picture 54">
            <a:extLst>
              <a:ext uri="{FF2B5EF4-FFF2-40B4-BE49-F238E27FC236}">
                <a16:creationId xmlns:a16="http://schemas.microsoft.com/office/drawing/2014/main" id="{78277655-AF19-6C43-B69C-EC5D8D0CB3A8}"/>
              </a:ext>
            </a:extLst>
          </p:cNvPr>
          <p:cNvPicPr>
            <a:picLocks noChangeAspect="1"/>
          </p:cNvPicPr>
          <p:nvPr/>
        </p:nvPicPr>
        <p:blipFill>
          <a:blip r:embed="rId4"/>
          <a:stretch>
            <a:fillRect/>
          </a:stretch>
        </p:blipFill>
        <p:spPr>
          <a:xfrm>
            <a:off x="559539" y="3342062"/>
            <a:ext cx="1866900" cy="384851"/>
          </a:xfrm>
          <a:prstGeom prst="rect">
            <a:avLst/>
          </a:prstGeom>
        </p:spPr>
      </p:pic>
      <p:sp>
        <p:nvSpPr>
          <p:cNvPr id="56" name="Rectangle 55">
            <a:extLst>
              <a:ext uri="{FF2B5EF4-FFF2-40B4-BE49-F238E27FC236}">
                <a16:creationId xmlns:a16="http://schemas.microsoft.com/office/drawing/2014/main" id="{44E8BA6C-908C-3842-9A02-66CCACC9BB86}"/>
              </a:ext>
            </a:extLst>
          </p:cNvPr>
          <p:cNvSpPr/>
          <p:nvPr/>
        </p:nvSpPr>
        <p:spPr>
          <a:xfrm>
            <a:off x="217683" y="4224272"/>
            <a:ext cx="2565993" cy="2500091"/>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Audio features </a:t>
            </a:r>
            <a:r>
              <a:rPr lang="en-US" sz="1600" dirty="0">
                <a:solidFill>
                  <a:schemeClr val="tx1"/>
                </a:solidFill>
                <a:latin typeface="Avenir Next" panose="020B0503020202020204" pitchFamily="34" charset="0"/>
              </a:rPr>
              <a:t>obtained through Spotify API</a:t>
            </a:r>
          </a:p>
        </p:txBody>
      </p:sp>
      <p:pic>
        <p:nvPicPr>
          <p:cNvPr id="57" name="Picture 56">
            <a:extLst>
              <a:ext uri="{FF2B5EF4-FFF2-40B4-BE49-F238E27FC236}">
                <a16:creationId xmlns:a16="http://schemas.microsoft.com/office/drawing/2014/main" id="{203CEE8B-B529-6245-8C7A-EF51D130684F}"/>
              </a:ext>
            </a:extLst>
          </p:cNvPr>
          <p:cNvPicPr>
            <a:picLocks noChangeAspect="1"/>
          </p:cNvPicPr>
          <p:nvPr/>
        </p:nvPicPr>
        <p:blipFill>
          <a:blip r:embed="rId5"/>
          <a:stretch>
            <a:fillRect/>
          </a:stretch>
        </p:blipFill>
        <p:spPr>
          <a:xfrm>
            <a:off x="619559" y="5071431"/>
            <a:ext cx="1765300" cy="752800"/>
          </a:xfrm>
          <a:prstGeom prst="rect">
            <a:avLst/>
          </a:prstGeom>
        </p:spPr>
      </p:pic>
    </p:spTree>
    <p:extLst>
      <p:ext uri="{BB962C8B-B14F-4D97-AF65-F5344CB8AC3E}">
        <p14:creationId xmlns:p14="http://schemas.microsoft.com/office/powerpoint/2010/main" val="869537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21BB-3A38-114E-9CBE-EECCE59A64A3}"/>
              </a:ext>
            </a:extLst>
          </p:cNvPr>
          <p:cNvSpPr>
            <a:spLocks noGrp="1"/>
          </p:cNvSpPr>
          <p:nvPr>
            <p:ph type="title"/>
          </p:nvPr>
        </p:nvSpPr>
        <p:spPr>
          <a:xfrm>
            <a:off x="214086" y="219985"/>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Data Processing &amp; Modeling  </a:t>
            </a:r>
          </a:p>
        </p:txBody>
      </p:sp>
      <p:sp>
        <p:nvSpPr>
          <p:cNvPr id="8" name="Rectangle 7">
            <a:extLst>
              <a:ext uri="{FF2B5EF4-FFF2-40B4-BE49-F238E27FC236}">
                <a16:creationId xmlns:a16="http://schemas.microsoft.com/office/drawing/2014/main" id="{426B7EBE-CD9D-F546-9600-8F529CEEB6B6}"/>
              </a:ext>
            </a:extLst>
          </p:cNvPr>
          <p:cNvSpPr/>
          <p:nvPr/>
        </p:nvSpPr>
        <p:spPr>
          <a:xfrm>
            <a:off x="3211741" y="1699231"/>
            <a:ext cx="2425191" cy="5030773"/>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dirty="0">
                <a:solidFill>
                  <a:schemeClr val="tx1"/>
                </a:solidFill>
                <a:latin typeface="Avenir Next" panose="020B0503020202020204" pitchFamily="34" charset="0"/>
              </a:rPr>
              <a:t>Convert mp3 to </a:t>
            </a:r>
            <a:r>
              <a:rPr lang="en-US" sz="1600" b="1" dirty="0">
                <a:solidFill>
                  <a:srgbClr val="491448"/>
                </a:solidFill>
                <a:latin typeface="Avenir Next" panose="020B0503020202020204" pitchFamily="34" charset="0"/>
              </a:rPr>
              <a:t>images representation</a:t>
            </a:r>
          </a:p>
          <a:p>
            <a:endParaRPr lang="en-US" sz="1400" dirty="0">
              <a:solidFill>
                <a:schemeClr val="tx1"/>
              </a:solidFill>
              <a:latin typeface="Avenir Next" panose="020B0503020202020204" pitchFamily="34" charset="0"/>
            </a:endParaRPr>
          </a:p>
          <a:p>
            <a:r>
              <a:rPr lang="en-US" sz="1400" u="sng" dirty="0">
                <a:solidFill>
                  <a:schemeClr val="tx1"/>
                </a:solidFill>
                <a:latin typeface="Avenir Next" panose="020B0503020202020204" pitchFamily="34" charset="0"/>
              </a:rPr>
              <a:t>Intro / Ending:</a:t>
            </a:r>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700" dirty="0">
              <a:solidFill>
                <a:schemeClr val="tx1"/>
              </a:solidFill>
              <a:latin typeface="Avenir Next" panose="020B0503020202020204" pitchFamily="34" charset="0"/>
            </a:endParaRPr>
          </a:p>
          <a:p>
            <a:endParaRPr lang="en-US" sz="700" dirty="0">
              <a:solidFill>
                <a:schemeClr val="tx1"/>
              </a:solidFill>
              <a:latin typeface="Avenir Next" panose="020B0503020202020204" pitchFamily="34" charset="0"/>
            </a:endParaRPr>
          </a:p>
          <a:p>
            <a:r>
              <a:rPr lang="en-US" sz="1200" dirty="0" err="1">
                <a:solidFill>
                  <a:schemeClr val="tx1"/>
                </a:solidFill>
                <a:latin typeface="Avenir Next" panose="020B0503020202020204" pitchFamily="34" charset="0"/>
              </a:rPr>
              <a:t>Chromagram</a:t>
            </a:r>
            <a:endParaRPr lang="en-US" sz="1200" u="sng" dirty="0">
              <a:solidFill>
                <a:schemeClr val="tx1"/>
              </a:solidFill>
              <a:latin typeface="Avenir Next" panose="020B0503020202020204" pitchFamily="34" charset="0"/>
            </a:endParaRPr>
          </a:p>
          <a:p>
            <a:endParaRPr lang="en-US" sz="1400" u="sng" dirty="0">
              <a:solidFill>
                <a:schemeClr val="tx1"/>
              </a:solidFill>
              <a:latin typeface="Avenir Next" panose="020B0503020202020204" pitchFamily="34" charset="0"/>
            </a:endParaRPr>
          </a:p>
          <a:p>
            <a:r>
              <a:rPr lang="en-US" sz="1400" u="sng" dirty="0">
                <a:solidFill>
                  <a:schemeClr val="tx1"/>
                </a:solidFill>
                <a:latin typeface="Avenir Next" panose="020B0503020202020204" pitchFamily="34" charset="0"/>
              </a:rPr>
              <a:t>Middle: </a:t>
            </a:r>
          </a:p>
          <a:p>
            <a:endParaRPr lang="en-US" sz="1400" u="sng"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r>
              <a:rPr lang="en-US" sz="1200" dirty="0">
                <a:solidFill>
                  <a:schemeClr val="tx1"/>
                </a:solidFill>
                <a:latin typeface="Avenir Next" panose="020B0503020202020204" pitchFamily="34" charset="0"/>
              </a:rPr>
              <a:t>Spectrogram</a:t>
            </a:r>
          </a:p>
          <a:p>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p:txBody>
      </p:sp>
      <p:pic>
        <p:nvPicPr>
          <p:cNvPr id="12" name="Picture 11">
            <a:extLst>
              <a:ext uri="{FF2B5EF4-FFF2-40B4-BE49-F238E27FC236}">
                <a16:creationId xmlns:a16="http://schemas.microsoft.com/office/drawing/2014/main" id="{4CF746EC-2E83-BA43-8D7C-53C6BDF2321C}"/>
              </a:ext>
            </a:extLst>
          </p:cNvPr>
          <p:cNvPicPr>
            <a:picLocks noChangeAspect="1"/>
          </p:cNvPicPr>
          <p:nvPr/>
        </p:nvPicPr>
        <p:blipFill>
          <a:blip r:embed="rId3"/>
          <a:stretch>
            <a:fillRect/>
          </a:stretch>
        </p:blipFill>
        <p:spPr>
          <a:xfrm>
            <a:off x="3500001" y="5559396"/>
            <a:ext cx="1765300" cy="508000"/>
          </a:xfrm>
          <a:prstGeom prst="rect">
            <a:avLst/>
          </a:prstGeom>
        </p:spPr>
      </p:pic>
      <p:pic>
        <p:nvPicPr>
          <p:cNvPr id="32" name="Picture 31">
            <a:extLst>
              <a:ext uri="{FF2B5EF4-FFF2-40B4-BE49-F238E27FC236}">
                <a16:creationId xmlns:a16="http://schemas.microsoft.com/office/drawing/2014/main" id="{C4E79B2E-F2C3-3E44-A007-61700AF8F951}"/>
              </a:ext>
            </a:extLst>
          </p:cNvPr>
          <p:cNvPicPr>
            <a:picLocks noChangeAspect="1"/>
          </p:cNvPicPr>
          <p:nvPr/>
        </p:nvPicPr>
        <p:blipFill>
          <a:blip r:embed="rId4"/>
          <a:stretch>
            <a:fillRect/>
          </a:stretch>
        </p:blipFill>
        <p:spPr>
          <a:xfrm>
            <a:off x="3291110" y="4020528"/>
            <a:ext cx="1630482" cy="569735"/>
          </a:xfrm>
          <a:prstGeom prst="rect">
            <a:avLst/>
          </a:prstGeom>
        </p:spPr>
      </p:pic>
      <p:pic>
        <p:nvPicPr>
          <p:cNvPr id="33" name="Picture 32">
            <a:extLst>
              <a:ext uri="{FF2B5EF4-FFF2-40B4-BE49-F238E27FC236}">
                <a16:creationId xmlns:a16="http://schemas.microsoft.com/office/drawing/2014/main" id="{BAF98E3C-68D6-5541-B0A0-EDA75DA2A26D}"/>
              </a:ext>
            </a:extLst>
          </p:cNvPr>
          <p:cNvPicPr>
            <a:picLocks noChangeAspect="1"/>
          </p:cNvPicPr>
          <p:nvPr/>
        </p:nvPicPr>
        <p:blipFill>
          <a:blip r:embed="rId5"/>
          <a:stretch>
            <a:fillRect/>
          </a:stretch>
        </p:blipFill>
        <p:spPr>
          <a:xfrm>
            <a:off x="3299853" y="2768932"/>
            <a:ext cx="1630482" cy="602618"/>
          </a:xfrm>
          <a:prstGeom prst="rect">
            <a:avLst/>
          </a:prstGeom>
        </p:spPr>
      </p:pic>
      <p:sp>
        <p:nvSpPr>
          <p:cNvPr id="39" name="Triangle 38">
            <a:extLst>
              <a:ext uri="{FF2B5EF4-FFF2-40B4-BE49-F238E27FC236}">
                <a16:creationId xmlns:a16="http://schemas.microsoft.com/office/drawing/2014/main" id="{16DF893E-D6E6-D343-9FE4-04AEA93833F2}"/>
              </a:ext>
            </a:extLst>
          </p:cNvPr>
          <p:cNvSpPr/>
          <p:nvPr/>
        </p:nvSpPr>
        <p:spPr>
          <a:xfrm rot="5400000">
            <a:off x="1335727" y="4088411"/>
            <a:ext cx="3326608" cy="252413"/>
          </a:xfrm>
          <a:prstGeom prst="triangle">
            <a:avLst/>
          </a:prstGeom>
          <a:solidFill>
            <a:srgbClr val="5E1A5C"/>
          </a:solidFill>
          <a:ln>
            <a:solidFill>
              <a:srgbClr val="5E1A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Triangle 40">
            <a:extLst>
              <a:ext uri="{FF2B5EF4-FFF2-40B4-BE49-F238E27FC236}">
                <a16:creationId xmlns:a16="http://schemas.microsoft.com/office/drawing/2014/main" id="{14CCDA58-D4FB-E24D-944C-98657D2FB092}"/>
              </a:ext>
            </a:extLst>
          </p:cNvPr>
          <p:cNvSpPr/>
          <p:nvPr/>
        </p:nvSpPr>
        <p:spPr>
          <a:xfrm rot="5400000">
            <a:off x="4198471" y="4088411"/>
            <a:ext cx="3326608" cy="252413"/>
          </a:xfrm>
          <a:prstGeom prst="triangle">
            <a:avLst/>
          </a:prstGeom>
          <a:solidFill>
            <a:srgbClr val="5E1A5C"/>
          </a:solidFill>
          <a:ln>
            <a:solidFill>
              <a:srgbClr val="5E1A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Rectangle 34">
            <a:extLst>
              <a:ext uri="{FF2B5EF4-FFF2-40B4-BE49-F238E27FC236}">
                <a16:creationId xmlns:a16="http://schemas.microsoft.com/office/drawing/2014/main" id="{570FDCDF-6690-D34D-B844-6C0B7FBCF99F}"/>
              </a:ext>
            </a:extLst>
          </p:cNvPr>
          <p:cNvSpPr/>
          <p:nvPr/>
        </p:nvSpPr>
        <p:spPr>
          <a:xfrm>
            <a:off x="217683" y="1704870"/>
            <a:ext cx="2565993" cy="2445977"/>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 2000 mp3 files </a:t>
            </a:r>
            <a:r>
              <a:rPr lang="en-US" sz="1600" dirty="0">
                <a:solidFill>
                  <a:schemeClr val="tx1"/>
                </a:solidFill>
                <a:latin typeface="Avenir Next" panose="020B0503020202020204" pitchFamily="34" charset="0"/>
              </a:rPr>
              <a:t>downloaded </a:t>
            </a:r>
          </a:p>
          <a:p>
            <a:r>
              <a:rPr lang="en-US" sz="1600" dirty="0">
                <a:solidFill>
                  <a:schemeClr val="tx1"/>
                </a:solidFill>
                <a:latin typeface="Avenir Next" panose="020B0503020202020204" pitchFamily="34" charset="0"/>
              </a:rPr>
              <a:t>(all electronic music)</a:t>
            </a:r>
          </a:p>
        </p:txBody>
      </p:sp>
      <p:pic>
        <p:nvPicPr>
          <p:cNvPr id="40" name="Picture 39">
            <a:extLst>
              <a:ext uri="{FF2B5EF4-FFF2-40B4-BE49-F238E27FC236}">
                <a16:creationId xmlns:a16="http://schemas.microsoft.com/office/drawing/2014/main" id="{F4848335-4A02-3048-888A-1DABF255F863}"/>
              </a:ext>
            </a:extLst>
          </p:cNvPr>
          <p:cNvPicPr>
            <a:picLocks noChangeAspect="1"/>
          </p:cNvPicPr>
          <p:nvPr/>
        </p:nvPicPr>
        <p:blipFill>
          <a:blip r:embed="rId6"/>
          <a:stretch>
            <a:fillRect/>
          </a:stretch>
        </p:blipFill>
        <p:spPr>
          <a:xfrm>
            <a:off x="559539" y="2783934"/>
            <a:ext cx="1866900" cy="469900"/>
          </a:xfrm>
          <a:prstGeom prst="rect">
            <a:avLst/>
          </a:prstGeom>
        </p:spPr>
      </p:pic>
      <p:pic>
        <p:nvPicPr>
          <p:cNvPr id="42" name="Picture 41">
            <a:extLst>
              <a:ext uri="{FF2B5EF4-FFF2-40B4-BE49-F238E27FC236}">
                <a16:creationId xmlns:a16="http://schemas.microsoft.com/office/drawing/2014/main" id="{150AAEEA-D3FC-2242-9638-4D2108884FFF}"/>
              </a:ext>
            </a:extLst>
          </p:cNvPr>
          <p:cNvPicPr>
            <a:picLocks noChangeAspect="1"/>
          </p:cNvPicPr>
          <p:nvPr/>
        </p:nvPicPr>
        <p:blipFill>
          <a:blip r:embed="rId7"/>
          <a:stretch>
            <a:fillRect/>
          </a:stretch>
        </p:blipFill>
        <p:spPr>
          <a:xfrm>
            <a:off x="559539" y="3342062"/>
            <a:ext cx="1866900" cy="384851"/>
          </a:xfrm>
          <a:prstGeom prst="rect">
            <a:avLst/>
          </a:prstGeom>
        </p:spPr>
      </p:pic>
      <p:sp>
        <p:nvSpPr>
          <p:cNvPr id="43" name="Rectangle 42">
            <a:extLst>
              <a:ext uri="{FF2B5EF4-FFF2-40B4-BE49-F238E27FC236}">
                <a16:creationId xmlns:a16="http://schemas.microsoft.com/office/drawing/2014/main" id="{956D0286-A285-F344-99EA-F4985CA41791}"/>
              </a:ext>
            </a:extLst>
          </p:cNvPr>
          <p:cNvSpPr/>
          <p:nvPr/>
        </p:nvSpPr>
        <p:spPr>
          <a:xfrm>
            <a:off x="217683" y="4224272"/>
            <a:ext cx="2565993" cy="2500091"/>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Audio features </a:t>
            </a:r>
            <a:r>
              <a:rPr lang="en-US" sz="1600" dirty="0">
                <a:solidFill>
                  <a:schemeClr val="tx1"/>
                </a:solidFill>
                <a:latin typeface="Avenir Next" panose="020B0503020202020204" pitchFamily="34" charset="0"/>
              </a:rPr>
              <a:t>obtained through Spotify API</a:t>
            </a:r>
          </a:p>
        </p:txBody>
      </p:sp>
      <p:pic>
        <p:nvPicPr>
          <p:cNvPr id="44" name="Picture 43">
            <a:extLst>
              <a:ext uri="{FF2B5EF4-FFF2-40B4-BE49-F238E27FC236}">
                <a16:creationId xmlns:a16="http://schemas.microsoft.com/office/drawing/2014/main" id="{1A739534-CBFA-3E41-ACE2-086820EB7B81}"/>
              </a:ext>
            </a:extLst>
          </p:cNvPr>
          <p:cNvPicPr>
            <a:picLocks noChangeAspect="1"/>
          </p:cNvPicPr>
          <p:nvPr/>
        </p:nvPicPr>
        <p:blipFill>
          <a:blip r:embed="rId8"/>
          <a:stretch>
            <a:fillRect/>
          </a:stretch>
        </p:blipFill>
        <p:spPr>
          <a:xfrm>
            <a:off x="619559" y="5071431"/>
            <a:ext cx="1765300" cy="752800"/>
          </a:xfrm>
          <a:prstGeom prst="rect">
            <a:avLst/>
          </a:prstGeom>
        </p:spPr>
      </p:pic>
    </p:spTree>
    <p:extLst>
      <p:ext uri="{BB962C8B-B14F-4D97-AF65-F5344CB8AC3E}">
        <p14:creationId xmlns:p14="http://schemas.microsoft.com/office/powerpoint/2010/main" val="1553886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21BB-3A38-114E-9CBE-EECCE59A64A3}"/>
              </a:ext>
            </a:extLst>
          </p:cNvPr>
          <p:cNvSpPr>
            <a:spLocks noGrp="1"/>
          </p:cNvSpPr>
          <p:nvPr>
            <p:ph type="title"/>
          </p:nvPr>
        </p:nvSpPr>
        <p:spPr>
          <a:xfrm>
            <a:off x="214086" y="219985"/>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Data Processing &amp; Modeling  </a:t>
            </a:r>
          </a:p>
        </p:txBody>
      </p:sp>
      <p:sp>
        <p:nvSpPr>
          <p:cNvPr id="10" name="Rectangle 9">
            <a:extLst>
              <a:ext uri="{FF2B5EF4-FFF2-40B4-BE49-F238E27FC236}">
                <a16:creationId xmlns:a16="http://schemas.microsoft.com/office/drawing/2014/main" id="{DEAA63CD-54A1-B149-88F0-11976A3148CD}"/>
              </a:ext>
            </a:extLst>
          </p:cNvPr>
          <p:cNvSpPr/>
          <p:nvPr/>
        </p:nvSpPr>
        <p:spPr>
          <a:xfrm>
            <a:off x="6071779" y="1698697"/>
            <a:ext cx="5904273" cy="5031841"/>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dirty="0">
                <a:solidFill>
                  <a:schemeClr val="tx1"/>
                </a:solidFill>
                <a:latin typeface="Avenir Next" panose="020B0503020202020204" pitchFamily="34" charset="0"/>
              </a:rPr>
              <a:t>Feature Extraction: </a:t>
            </a:r>
          </a:p>
          <a:p>
            <a:r>
              <a:rPr lang="en-US" sz="1600" dirty="0">
                <a:solidFill>
                  <a:schemeClr val="tx1"/>
                </a:solidFill>
                <a:latin typeface="Avenir Next" panose="020B0503020202020204" pitchFamily="34" charset="0"/>
              </a:rPr>
              <a:t>Using </a:t>
            </a:r>
            <a:r>
              <a:rPr lang="en-US" sz="1600" b="1" dirty="0">
                <a:solidFill>
                  <a:srgbClr val="491448"/>
                </a:solidFill>
                <a:latin typeface="Avenir Next" panose="020B0503020202020204" pitchFamily="34" charset="0"/>
              </a:rPr>
              <a:t>Convolutional Neural Net</a:t>
            </a:r>
            <a:r>
              <a:rPr lang="en-US" sz="1600" dirty="0">
                <a:solidFill>
                  <a:srgbClr val="491448"/>
                </a:solidFill>
                <a:latin typeface="Avenir Next" panose="020B0503020202020204" pitchFamily="34" charset="0"/>
              </a:rPr>
              <a:t> </a:t>
            </a:r>
            <a:r>
              <a:rPr lang="en-US" sz="1600" dirty="0">
                <a:solidFill>
                  <a:schemeClr val="tx1"/>
                </a:solidFill>
                <a:latin typeface="Avenir Next" panose="020B0503020202020204" pitchFamily="34" charset="0"/>
              </a:rPr>
              <a:t>and </a:t>
            </a:r>
            <a:r>
              <a:rPr lang="en-US" sz="1600" b="1" dirty="0">
                <a:solidFill>
                  <a:srgbClr val="491448"/>
                </a:solidFill>
                <a:latin typeface="Avenir Next" panose="020B0503020202020204" pitchFamily="34" charset="0"/>
              </a:rPr>
              <a:t>PCA</a:t>
            </a:r>
          </a:p>
          <a:p>
            <a:endParaRPr lang="en-US" sz="1600" dirty="0">
              <a:solidFill>
                <a:schemeClr val="tx1"/>
              </a:solidFill>
              <a:latin typeface="Avenir Next" panose="020B0503020202020204" pitchFamily="34" charset="0"/>
            </a:endParaRPr>
          </a:p>
        </p:txBody>
      </p:sp>
      <p:sp>
        <p:nvSpPr>
          <p:cNvPr id="8" name="Rectangle 7">
            <a:extLst>
              <a:ext uri="{FF2B5EF4-FFF2-40B4-BE49-F238E27FC236}">
                <a16:creationId xmlns:a16="http://schemas.microsoft.com/office/drawing/2014/main" id="{426B7EBE-CD9D-F546-9600-8F529CEEB6B6}"/>
              </a:ext>
            </a:extLst>
          </p:cNvPr>
          <p:cNvSpPr/>
          <p:nvPr/>
        </p:nvSpPr>
        <p:spPr>
          <a:xfrm>
            <a:off x="3211741" y="1699231"/>
            <a:ext cx="2425191" cy="5030773"/>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dirty="0">
                <a:solidFill>
                  <a:schemeClr val="tx1"/>
                </a:solidFill>
                <a:latin typeface="Avenir Next" panose="020B0503020202020204" pitchFamily="34" charset="0"/>
              </a:rPr>
              <a:t>Convert mp3 to </a:t>
            </a:r>
            <a:r>
              <a:rPr lang="en-US" sz="1600" b="1" dirty="0">
                <a:solidFill>
                  <a:srgbClr val="491448"/>
                </a:solidFill>
                <a:latin typeface="Avenir Next" panose="020B0503020202020204" pitchFamily="34" charset="0"/>
              </a:rPr>
              <a:t>images representation</a:t>
            </a:r>
          </a:p>
          <a:p>
            <a:endParaRPr lang="en-US" sz="1400" dirty="0">
              <a:solidFill>
                <a:schemeClr val="tx1"/>
              </a:solidFill>
              <a:latin typeface="Avenir Next" panose="020B0503020202020204" pitchFamily="34" charset="0"/>
            </a:endParaRPr>
          </a:p>
          <a:p>
            <a:r>
              <a:rPr lang="en-US" sz="1400" u="sng" dirty="0">
                <a:solidFill>
                  <a:schemeClr val="tx1"/>
                </a:solidFill>
                <a:latin typeface="Avenir Next" panose="020B0503020202020204" pitchFamily="34" charset="0"/>
              </a:rPr>
              <a:t>Intro / Ending:</a:t>
            </a:r>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700" dirty="0">
              <a:solidFill>
                <a:schemeClr val="tx1"/>
              </a:solidFill>
              <a:latin typeface="Avenir Next" panose="020B0503020202020204" pitchFamily="34" charset="0"/>
            </a:endParaRPr>
          </a:p>
          <a:p>
            <a:endParaRPr lang="en-US" sz="700" dirty="0">
              <a:solidFill>
                <a:schemeClr val="tx1"/>
              </a:solidFill>
              <a:latin typeface="Avenir Next" panose="020B0503020202020204" pitchFamily="34" charset="0"/>
            </a:endParaRPr>
          </a:p>
          <a:p>
            <a:r>
              <a:rPr lang="en-US" sz="1200" dirty="0" err="1">
                <a:solidFill>
                  <a:schemeClr val="tx1"/>
                </a:solidFill>
                <a:latin typeface="Avenir Next" panose="020B0503020202020204" pitchFamily="34" charset="0"/>
              </a:rPr>
              <a:t>Chromagram</a:t>
            </a:r>
            <a:endParaRPr lang="en-US" sz="1200" u="sng" dirty="0">
              <a:solidFill>
                <a:schemeClr val="tx1"/>
              </a:solidFill>
              <a:latin typeface="Avenir Next" panose="020B0503020202020204" pitchFamily="34" charset="0"/>
            </a:endParaRPr>
          </a:p>
          <a:p>
            <a:endParaRPr lang="en-US" sz="1400" u="sng" dirty="0">
              <a:solidFill>
                <a:schemeClr val="tx1"/>
              </a:solidFill>
              <a:latin typeface="Avenir Next" panose="020B0503020202020204" pitchFamily="34" charset="0"/>
            </a:endParaRPr>
          </a:p>
          <a:p>
            <a:r>
              <a:rPr lang="en-US" sz="1400" u="sng" dirty="0">
                <a:solidFill>
                  <a:schemeClr val="tx1"/>
                </a:solidFill>
                <a:latin typeface="Avenir Next" panose="020B0503020202020204" pitchFamily="34" charset="0"/>
              </a:rPr>
              <a:t>Middle: </a:t>
            </a:r>
          </a:p>
          <a:p>
            <a:endParaRPr lang="en-US" sz="1400" u="sng"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endParaRPr lang="en-US" sz="400" dirty="0">
              <a:solidFill>
                <a:schemeClr val="tx1"/>
              </a:solidFill>
              <a:latin typeface="Avenir Next" panose="020B0503020202020204" pitchFamily="34" charset="0"/>
            </a:endParaRPr>
          </a:p>
          <a:p>
            <a:r>
              <a:rPr lang="en-US" sz="1200" dirty="0">
                <a:solidFill>
                  <a:schemeClr val="tx1"/>
                </a:solidFill>
                <a:latin typeface="Avenir Next" panose="020B0503020202020204" pitchFamily="34" charset="0"/>
              </a:rPr>
              <a:t>Spectrogram</a:t>
            </a:r>
          </a:p>
          <a:p>
            <a:endParaRPr lang="en-US" sz="1400" dirty="0">
              <a:solidFill>
                <a:schemeClr val="tx1"/>
              </a:solidFill>
              <a:latin typeface="Avenir Next" panose="020B0503020202020204" pitchFamily="34" charset="0"/>
            </a:endParaRPr>
          </a:p>
          <a:p>
            <a:endParaRPr lang="en-US" sz="1400" dirty="0">
              <a:solidFill>
                <a:schemeClr val="tx1"/>
              </a:solidFill>
              <a:latin typeface="Avenir Next" panose="020B0503020202020204" pitchFamily="34" charset="0"/>
            </a:endParaRPr>
          </a:p>
        </p:txBody>
      </p:sp>
      <p:pic>
        <p:nvPicPr>
          <p:cNvPr id="12" name="Picture 11">
            <a:extLst>
              <a:ext uri="{FF2B5EF4-FFF2-40B4-BE49-F238E27FC236}">
                <a16:creationId xmlns:a16="http://schemas.microsoft.com/office/drawing/2014/main" id="{4CF746EC-2E83-BA43-8D7C-53C6BDF2321C}"/>
              </a:ext>
            </a:extLst>
          </p:cNvPr>
          <p:cNvPicPr>
            <a:picLocks noChangeAspect="1"/>
          </p:cNvPicPr>
          <p:nvPr/>
        </p:nvPicPr>
        <p:blipFill>
          <a:blip r:embed="rId3"/>
          <a:stretch>
            <a:fillRect/>
          </a:stretch>
        </p:blipFill>
        <p:spPr>
          <a:xfrm>
            <a:off x="3500001" y="5559396"/>
            <a:ext cx="1765300" cy="508000"/>
          </a:xfrm>
          <a:prstGeom prst="rect">
            <a:avLst/>
          </a:prstGeom>
        </p:spPr>
      </p:pic>
      <p:sp>
        <p:nvSpPr>
          <p:cNvPr id="15" name="Cube 14">
            <a:extLst>
              <a:ext uri="{FF2B5EF4-FFF2-40B4-BE49-F238E27FC236}">
                <a16:creationId xmlns:a16="http://schemas.microsoft.com/office/drawing/2014/main" id="{24368A15-6F6D-8F47-A63F-72DF0F66A5F4}"/>
              </a:ext>
            </a:extLst>
          </p:cNvPr>
          <p:cNvSpPr/>
          <p:nvPr/>
        </p:nvSpPr>
        <p:spPr>
          <a:xfrm>
            <a:off x="7362148" y="3665848"/>
            <a:ext cx="804027" cy="606469"/>
          </a:xfrm>
          <a:prstGeom prst="cube">
            <a:avLst>
              <a:gd name="adj" fmla="val 14695"/>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3B203115-FCBE-FB4C-A577-9424B5405450}"/>
              </a:ext>
            </a:extLst>
          </p:cNvPr>
          <p:cNvSpPr/>
          <p:nvPr/>
        </p:nvSpPr>
        <p:spPr>
          <a:xfrm>
            <a:off x="8123281" y="4065881"/>
            <a:ext cx="646740" cy="527006"/>
          </a:xfrm>
          <a:prstGeom prst="cube">
            <a:avLst>
              <a:gd name="adj" fmla="val 45495"/>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DFDB2A86-8F0B-574E-8671-962C268EB63A}"/>
              </a:ext>
            </a:extLst>
          </p:cNvPr>
          <p:cNvSpPr/>
          <p:nvPr/>
        </p:nvSpPr>
        <p:spPr>
          <a:xfrm>
            <a:off x="8618952" y="4170001"/>
            <a:ext cx="794363" cy="655293"/>
          </a:xfrm>
          <a:prstGeom prst="cube">
            <a:avLst>
              <a:gd name="adj" fmla="val 71593"/>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21DC1594-9FE5-F045-B3E8-190B1B3250A6}"/>
              </a:ext>
            </a:extLst>
          </p:cNvPr>
          <p:cNvSpPr/>
          <p:nvPr/>
        </p:nvSpPr>
        <p:spPr>
          <a:xfrm>
            <a:off x="9038433" y="4001670"/>
            <a:ext cx="1041028" cy="1000704"/>
          </a:xfrm>
          <a:prstGeom prst="cube">
            <a:avLst>
              <a:gd name="adj" fmla="val 84198"/>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E13DE0E-1E7F-E449-B2B1-303AD4A2A5C5}"/>
              </a:ext>
            </a:extLst>
          </p:cNvPr>
          <p:cNvPicPr>
            <a:picLocks noChangeAspect="1"/>
          </p:cNvPicPr>
          <p:nvPr/>
        </p:nvPicPr>
        <p:blipFill>
          <a:blip r:embed="rId4"/>
          <a:stretch>
            <a:fillRect/>
          </a:stretch>
        </p:blipFill>
        <p:spPr>
          <a:xfrm>
            <a:off x="6193651" y="3185900"/>
            <a:ext cx="1120321" cy="735816"/>
          </a:xfrm>
          <a:prstGeom prst="rect">
            <a:avLst/>
          </a:prstGeom>
        </p:spPr>
      </p:pic>
      <p:sp>
        <p:nvSpPr>
          <p:cNvPr id="20" name="Rectangle 19">
            <a:extLst>
              <a:ext uri="{FF2B5EF4-FFF2-40B4-BE49-F238E27FC236}">
                <a16:creationId xmlns:a16="http://schemas.microsoft.com/office/drawing/2014/main" id="{E67232BD-DB29-DD4A-B5AA-01883D44DDBF}"/>
              </a:ext>
            </a:extLst>
          </p:cNvPr>
          <p:cNvSpPr/>
          <p:nvPr/>
        </p:nvSpPr>
        <p:spPr>
          <a:xfrm>
            <a:off x="6125887" y="3921716"/>
            <a:ext cx="869149" cy="276999"/>
          </a:xfrm>
          <a:prstGeom prst="rect">
            <a:avLst/>
          </a:prstGeom>
        </p:spPr>
        <p:txBody>
          <a:bodyPr wrap="none">
            <a:spAutoFit/>
          </a:bodyPr>
          <a:lstStyle/>
          <a:p>
            <a:r>
              <a:rPr lang="en-US" sz="1200" dirty="0"/>
              <a:t>432x288x3</a:t>
            </a:r>
          </a:p>
        </p:txBody>
      </p:sp>
      <p:sp>
        <p:nvSpPr>
          <p:cNvPr id="22" name="Rectangle 21">
            <a:extLst>
              <a:ext uri="{FF2B5EF4-FFF2-40B4-BE49-F238E27FC236}">
                <a16:creationId xmlns:a16="http://schemas.microsoft.com/office/drawing/2014/main" id="{A486853C-B61F-9C4D-B60C-91F48FD619E0}"/>
              </a:ext>
            </a:extLst>
          </p:cNvPr>
          <p:cNvSpPr/>
          <p:nvPr/>
        </p:nvSpPr>
        <p:spPr>
          <a:xfrm>
            <a:off x="7233073" y="4260210"/>
            <a:ext cx="947695" cy="276999"/>
          </a:xfrm>
          <a:prstGeom prst="rect">
            <a:avLst/>
          </a:prstGeom>
        </p:spPr>
        <p:txBody>
          <a:bodyPr wrap="none">
            <a:spAutoFit/>
          </a:bodyPr>
          <a:lstStyle/>
          <a:p>
            <a:r>
              <a:rPr lang="en-US" sz="1200" dirty="0"/>
              <a:t>216x144x64</a:t>
            </a:r>
          </a:p>
        </p:txBody>
      </p:sp>
      <p:sp>
        <p:nvSpPr>
          <p:cNvPr id="23" name="Rectangle 22">
            <a:extLst>
              <a:ext uri="{FF2B5EF4-FFF2-40B4-BE49-F238E27FC236}">
                <a16:creationId xmlns:a16="http://schemas.microsoft.com/office/drawing/2014/main" id="{03DCD878-0871-5942-ACB1-D752A46A0A2B}"/>
              </a:ext>
            </a:extLst>
          </p:cNvPr>
          <p:cNvSpPr/>
          <p:nvPr/>
        </p:nvSpPr>
        <p:spPr>
          <a:xfrm>
            <a:off x="7721824" y="4577009"/>
            <a:ext cx="947695" cy="276999"/>
          </a:xfrm>
          <a:prstGeom prst="rect">
            <a:avLst/>
          </a:prstGeom>
        </p:spPr>
        <p:txBody>
          <a:bodyPr wrap="none">
            <a:spAutoFit/>
          </a:bodyPr>
          <a:lstStyle/>
          <a:p>
            <a:r>
              <a:rPr lang="en-US" sz="1200" dirty="0"/>
              <a:t>108x72x128</a:t>
            </a:r>
          </a:p>
        </p:txBody>
      </p:sp>
      <p:sp>
        <p:nvSpPr>
          <p:cNvPr id="24" name="Rectangle 23">
            <a:extLst>
              <a:ext uri="{FF2B5EF4-FFF2-40B4-BE49-F238E27FC236}">
                <a16:creationId xmlns:a16="http://schemas.microsoft.com/office/drawing/2014/main" id="{9E33F147-ED22-1941-B861-4767C6C84F5A}"/>
              </a:ext>
            </a:extLst>
          </p:cNvPr>
          <p:cNvSpPr/>
          <p:nvPr/>
        </p:nvSpPr>
        <p:spPr>
          <a:xfrm>
            <a:off x="8831117" y="3931444"/>
            <a:ext cx="869149" cy="276999"/>
          </a:xfrm>
          <a:prstGeom prst="rect">
            <a:avLst/>
          </a:prstGeom>
        </p:spPr>
        <p:txBody>
          <a:bodyPr wrap="none">
            <a:spAutoFit/>
          </a:bodyPr>
          <a:lstStyle/>
          <a:p>
            <a:r>
              <a:rPr lang="en-US" sz="1200" dirty="0"/>
              <a:t>54x36x256</a:t>
            </a:r>
          </a:p>
        </p:txBody>
      </p:sp>
      <p:sp>
        <p:nvSpPr>
          <p:cNvPr id="25" name="Rectangle 24">
            <a:extLst>
              <a:ext uri="{FF2B5EF4-FFF2-40B4-BE49-F238E27FC236}">
                <a16:creationId xmlns:a16="http://schemas.microsoft.com/office/drawing/2014/main" id="{56ED814C-FD04-6944-897C-7D826DE5D8EB}"/>
              </a:ext>
            </a:extLst>
          </p:cNvPr>
          <p:cNvSpPr/>
          <p:nvPr/>
        </p:nvSpPr>
        <p:spPr>
          <a:xfrm>
            <a:off x="8480786" y="4999895"/>
            <a:ext cx="869149" cy="276999"/>
          </a:xfrm>
          <a:prstGeom prst="rect">
            <a:avLst/>
          </a:prstGeom>
        </p:spPr>
        <p:txBody>
          <a:bodyPr wrap="none">
            <a:spAutoFit/>
          </a:bodyPr>
          <a:lstStyle/>
          <a:p>
            <a:r>
              <a:rPr lang="en-US" sz="1200" dirty="0"/>
              <a:t>27x18x512</a:t>
            </a:r>
          </a:p>
        </p:txBody>
      </p:sp>
      <p:sp>
        <p:nvSpPr>
          <p:cNvPr id="26" name="Rectangle 25">
            <a:extLst>
              <a:ext uri="{FF2B5EF4-FFF2-40B4-BE49-F238E27FC236}">
                <a16:creationId xmlns:a16="http://schemas.microsoft.com/office/drawing/2014/main" id="{D5502CF2-3AF8-6141-BABA-3C1D0E5CD1A6}"/>
              </a:ext>
            </a:extLst>
          </p:cNvPr>
          <p:cNvSpPr/>
          <p:nvPr/>
        </p:nvSpPr>
        <p:spPr>
          <a:xfrm>
            <a:off x="8861832" y="5218038"/>
            <a:ext cx="790601" cy="276999"/>
          </a:xfrm>
          <a:prstGeom prst="rect">
            <a:avLst/>
          </a:prstGeom>
        </p:spPr>
        <p:txBody>
          <a:bodyPr wrap="none">
            <a:spAutoFit/>
          </a:bodyPr>
          <a:lstStyle/>
          <a:p>
            <a:r>
              <a:rPr lang="en-US" sz="1200" dirty="0"/>
              <a:t>13x9x512</a:t>
            </a:r>
          </a:p>
        </p:txBody>
      </p:sp>
      <p:sp>
        <p:nvSpPr>
          <p:cNvPr id="27" name="Cube 26">
            <a:extLst>
              <a:ext uri="{FF2B5EF4-FFF2-40B4-BE49-F238E27FC236}">
                <a16:creationId xmlns:a16="http://schemas.microsoft.com/office/drawing/2014/main" id="{1E4FFA8E-2F5C-DE44-A7FF-1AE2AD077EFB}"/>
              </a:ext>
            </a:extLst>
          </p:cNvPr>
          <p:cNvSpPr/>
          <p:nvPr/>
        </p:nvSpPr>
        <p:spPr>
          <a:xfrm>
            <a:off x="9349935" y="3788986"/>
            <a:ext cx="1500032" cy="1415367"/>
          </a:xfrm>
          <a:prstGeom prst="cube">
            <a:avLst>
              <a:gd name="adj" fmla="val 92402"/>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B31389B-C830-9844-9E16-90764EF64959}"/>
              </a:ext>
            </a:extLst>
          </p:cNvPr>
          <p:cNvSpPr/>
          <p:nvPr/>
        </p:nvSpPr>
        <p:spPr>
          <a:xfrm>
            <a:off x="10573384" y="4854008"/>
            <a:ext cx="115526" cy="1676881"/>
          </a:xfrm>
          <a:prstGeom prst="rect">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5F9D1CF-DF73-D140-976C-8D2234F64B61}"/>
              </a:ext>
            </a:extLst>
          </p:cNvPr>
          <p:cNvSpPr/>
          <p:nvPr/>
        </p:nvSpPr>
        <p:spPr>
          <a:xfrm>
            <a:off x="9895089" y="6067396"/>
            <a:ext cx="723275" cy="276999"/>
          </a:xfrm>
          <a:prstGeom prst="rect">
            <a:avLst/>
          </a:prstGeom>
        </p:spPr>
        <p:txBody>
          <a:bodyPr wrap="none">
            <a:spAutoFit/>
          </a:bodyPr>
          <a:lstStyle/>
          <a:p>
            <a:r>
              <a:rPr lang="en-US" sz="1200" dirty="0"/>
              <a:t>59904x1</a:t>
            </a:r>
          </a:p>
        </p:txBody>
      </p:sp>
      <p:sp>
        <p:nvSpPr>
          <p:cNvPr id="30" name="Rectangle 29">
            <a:extLst>
              <a:ext uri="{FF2B5EF4-FFF2-40B4-BE49-F238E27FC236}">
                <a16:creationId xmlns:a16="http://schemas.microsoft.com/office/drawing/2014/main" id="{3C156EBA-1777-554A-A585-8D896EE82D49}"/>
              </a:ext>
            </a:extLst>
          </p:cNvPr>
          <p:cNvSpPr/>
          <p:nvPr/>
        </p:nvSpPr>
        <p:spPr>
          <a:xfrm>
            <a:off x="11367205" y="5912220"/>
            <a:ext cx="115526" cy="677039"/>
          </a:xfrm>
          <a:prstGeom prst="rect">
            <a:avLst/>
          </a:prstGeom>
          <a:solidFill>
            <a:srgbClr val="5E1A5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077F5A7-83B9-6F45-AB07-031D0BA37DE2}"/>
              </a:ext>
            </a:extLst>
          </p:cNvPr>
          <p:cNvSpPr/>
          <p:nvPr/>
        </p:nvSpPr>
        <p:spPr>
          <a:xfrm>
            <a:off x="10844661" y="6160806"/>
            <a:ext cx="566181" cy="276999"/>
          </a:xfrm>
          <a:prstGeom prst="rect">
            <a:avLst/>
          </a:prstGeom>
        </p:spPr>
        <p:txBody>
          <a:bodyPr wrap="none">
            <a:spAutoFit/>
          </a:bodyPr>
          <a:lstStyle/>
          <a:p>
            <a:r>
              <a:rPr lang="en-US" sz="1200" dirty="0"/>
              <a:t>500x1</a:t>
            </a:r>
          </a:p>
        </p:txBody>
      </p:sp>
      <p:pic>
        <p:nvPicPr>
          <p:cNvPr id="32" name="Picture 31">
            <a:extLst>
              <a:ext uri="{FF2B5EF4-FFF2-40B4-BE49-F238E27FC236}">
                <a16:creationId xmlns:a16="http://schemas.microsoft.com/office/drawing/2014/main" id="{C4E79B2E-F2C3-3E44-A007-61700AF8F951}"/>
              </a:ext>
            </a:extLst>
          </p:cNvPr>
          <p:cNvPicPr>
            <a:picLocks noChangeAspect="1"/>
          </p:cNvPicPr>
          <p:nvPr/>
        </p:nvPicPr>
        <p:blipFill>
          <a:blip r:embed="rId5"/>
          <a:stretch>
            <a:fillRect/>
          </a:stretch>
        </p:blipFill>
        <p:spPr>
          <a:xfrm>
            <a:off x="3291110" y="4020528"/>
            <a:ext cx="1630482" cy="569735"/>
          </a:xfrm>
          <a:prstGeom prst="rect">
            <a:avLst/>
          </a:prstGeom>
        </p:spPr>
      </p:pic>
      <p:pic>
        <p:nvPicPr>
          <p:cNvPr id="33" name="Picture 32">
            <a:extLst>
              <a:ext uri="{FF2B5EF4-FFF2-40B4-BE49-F238E27FC236}">
                <a16:creationId xmlns:a16="http://schemas.microsoft.com/office/drawing/2014/main" id="{BAF98E3C-68D6-5541-B0A0-EDA75DA2A26D}"/>
              </a:ext>
            </a:extLst>
          </p:cNvPr>
          <p:cNvPicPr>
            <a:picLocks noChangeAspect="1"/>
          </p:cNvPicPr>
          <p:nvPr/>
        </p:nvPicPr>
        <p:blipFill>
          <a:blip r:embed="rId6"/>
          <a:stretch>
            <a:fillRect/>
          </a:stretch>
        </p:blipFill>
        <p:spPr>
          <a:xfrm>
            <a:off x="3299853" y="2768932"/>
            <a:ext cx="1630482" cy="602618"/>
          </a:xfrm>
          <a:prstGeom prst="rect">
            <a:avLst/>
          </a:prstGeom>
        </p:spPr>
      </p:pic>
      <p:sp>
        <p:nvSpPr>
          <p:cNvPr id="34" name="Left Brace 33">
            <a:extLst>
              <a:ext uri="{FF2B5EF4-FFF2-40B4-BE49-F238E27FC236}">
                <a16:creationId xmlns:a16="http://schemas.microsoft.com/office/drawing/2014/main" id="{408C10AF-374F-FF49-9AA7-FE4ED8556E16}"/>
              </a:ext>
            </a:extLst>
          </p:cNvPr>
          <p:cNvSpPr/>
          <p:nvPr/>
        </p:nvSpPr>
        <p:spPr>
          <a:xfrm rot="5400000">
            <a:off x="8970530" y="1553861"/>
            <a:ext cx="295470" cy="32675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5FC56CE4-C132-454B-9B9D-90BAA5A9CC6F}"/>
              </a:ext>
            </a:extLst>
          </p:cNvPr>
          <p:cNvSpPr/>
          <p:nvPr/>
        </p:nvSpPr>
        <p:spPr>
          <a:xfrm rot="5400000">
            <a:off x="10933797" y="3892123"/>
            <a:ext cx="241154" cy="14015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a:extLst>
              <a:ext uri="{FF2B5EF4-FFF2-40B4-BE49-F238E27FC236}">
                <a16:creationId xmlns:a16="http://schemas.microsoft.com/office/drawing/2014/main" id="{64EBC4A5-6BB1-CE41-8B4D-20EC594DEECE}"/>
              </a:ext>
            </a:extLst>
          </p:cNvPr>
          <p:cNvSpPr/>
          <p:nvPr/>
        </p:nvSpPr>
        <p:spPr>
          <a:xfrm>
            <a:off x="8166175" y="2699504"/>
            <a:ext cx="1993751" cy="307777"/>
          </a:xfrm>
          <a:prstGeom prst="rect">
            <a:avLst/>
          </a:prstGeom>
        </p:spPr>
        <p:txBody>
          <a:bodyPr wrap="none">
            <a:spAutoFit/>
          </a:bodyPr>
          <a:lstStyle/>
          <a:p>
            <a:r>
              <a:rPr lang="en-US" sz="1400" dirty="0"/>
              <a:t>VGG16 Transfer Learning</a:t>
            </a:r>
          </a:p>
        </p:txBody>
      </p:sp>
      <p:sp>
        <p:nvSpPr>
          <p:cNvPr id="38" name="Rectangle 37">
            <a:extLst>
              <a:ext uri="{FF2B5EF4-FFF2-40B4-BE49-F238E27FC236}">
                <a16:creationId xmlns:a16="http://schemas.microsoft.com/office/drawing/2014/main" id="{9FD73BF2-D63F-3842-8F9C-96726C880D0B}"/>
              </a:ext>
            </a:extLst>
          </p:cNvPr>
          <p:cNvSpPr/>
          <p:nvPr/>
        </p:nvSpPr>
        <p:spPr>
          <a:xfrm>
            <a:off x="10794838" y="4150848"/>
            <a:ext cx="478016" cy="307777"/>
          </a:xfrm>
          <a:prstGeom prst="rect">
            <a:avLst/>
          </a:prstGeom>
        </p:spPr>
        <p:txBody>
          <a:bodyPr wrap="none">
            <a:spAutoFit/>
          </a:bodyPr>
          <a:lstStyle/>
          <a:p>
            <a:r>
              <a:rPr lang="en-US" sz="1400" dirty="0"/>
              <a:t>PCA</a:t>
            </a:r>
          </a:p>
        </p:txBody>
      </p:sp>
      <p:sp>
        <p:nvSpPr>
          <p:cNvPr id="47" name="Rectangle 46">
            <a:extLst>
              <a:ext uri="{FF2B5EF4-FFF2-40B4-BE49-F238E27FC236}">
                <a16:creationId xmlns:a16="http://schemas.microsoft.com/office/drawing/2014/main" id="{CAC175DF-DF7C-B642-AB61-C7E02A7C59E0}"/>
              </a:ext>
            </a:extLst>
          </p:cNvPr>
          <p:cNvSpPr/>
          <p:nvPr/>
        </p:nvSpPr>
        <p:spPr>
          <a:xfrm>
            <a:off x="214086" y="1184698"/>
            <a:ext cx="11761966" cy="411358"/>
          </a:xfrm>
          <a:prstGeom prst="rect">
            <a:avLst/>
          </a:prstGeom>
          <a:solidFill>
            <a:srgbClr val="5015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500" dirty="0">
              <a:ln w="0">
                <a:noFill/>
              </a:ln>
              <a:solidFill>
                <a:schemeClr val="bg1"/>
              </a:solidFill>
              <a:latin typeface="Avenir Next" panose="020B0503020202020204" pitchFamily="34" charset="0"/>
            </a:endParaRPr>
          </a:p>
        </p:txBody>
      </p:sp>
      <p:sp>
        <p:nvSpPr>
          <p:cNvPr id="39" name="Triangle 38">
            <a:extLst>
              <a:ext uri="{FF2B5EF4-FFF2-40B4-BE49-F238E27FC236}">
                <a16:creationId xmlns:a16="http://schemas.microsoft.com/office/drawing/2014/main" id="{16DF893E-D6E6-D343-9FE4-04AEA93833F2}"/>
              </a:ext>
            </a:extLst>
          </p:cNvPr>
          <p:cNvSpPr/>
          <p:nvPr/>
        </p:nvSpPr>
        <p:spPr>
          <a:xfrm rot="5400000">
            <a:off x="1335727" y="4088411"/>
            <a:ext cx="3326608" cy="252413"/>
          </a:xfrm>
          <a:prstGeom prst="triangle">
            <a:avLst/>
          </a:prstGeom>
          <a:solidFill>
            <a:srgbClr val="5E1A5C"/>
          </a:solidFill>
          <a:ln>
            <a:solidFill>
              <a:srgbClr val="5E1A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Triangle 40">
            <a:extLst>
              <a:ext uri="{FF2B5EF4-FFF2-40B4-BE49-F238E27FC236}">
                <a16:creationId xmlns:a16="http://schemas.microsoft.com/office/drawing/2014/main" id="{14CCDA58-D4FB-E24D-944C-98657D2FB092}"/>
              </a:ext>
            </a:extLst>
          </p:cNvPr>
          <p:cNvSpPr/>
          <p:nvPr/>
        </p:nvSpPr>
        <p:spPr>
          <a:xfrm rot="5400000">
            <a:off x="4198471" y="4088411"/>
            <a:ext cx="3326608" cy="252413"/>
          </a:xfrm>
          <a:prstGeom prst="triangle">
            <a:avLst/>
          </a:prstGeom>
          <a:solidFill>
            <a:srgbClr val="5E1A5C"/>
          </a:solidFill>
          <a:ln>
            <a:solidFill>
              <a:srgbClr val="5E1A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9" name="Picture 8">
            <a:extLst>
              <a:ext uri="{FF2B5EF4-FFF2-40B4-BE49-F238E27FC236}">
                <a16:creationId xmlns:a16="http://schemas.microsoft.com/office/drawing/2014/main" id="{1293296F-D4E2-C447-9DCE-5F22170D69FE}"/>
              </a:ext>
            </a:extLst>
          </p:cNvPr>
          <p:cNvPicPr>
            <a:picLocks noChangeAspect="1"/>
          </p:cNvPicPr>
          <p:nvPr/>
        </p:nvPicPr>
        <p:blipFill>
          <a:blip r:embed="rId7"/>
          <a:stretch>
            <a:fillRect/>
          </a:stretch>
        </p:blipFill>
        <p:spPr>
          <a:xfrm>
            <a:off x="4669956" y="1236302"/>
            <a:ext cx="2383637" cy="308151"/>
          </a:xfrm>
          <a:prstGeom prst="rect">
            <a:avLst/>
          </a:prstGeom>
        </p:spPr>
      </p:pic>
      <p:sp>
        <p:nvSpPr>
          <p:cNvPr id="42" name="Rectangle 41">
            <a:extLst>
              <a:ext uri="{FF2B5EF4-FFF2-40B4-BE49-F238E27FC236}">
                <a16:creationId xmlns:a16="http://schemas.microsoft.com/office/drawing/2014/main" id="{032670DF-40C0-BB4F-A2A8-867F910F65DC}"/>
              </a:ext>
            </a:extLst>
          </p:cNvPr>
          <p:cNvSpPr/>
          <p:nvPr/>
        </p:nvSpPr>
        <p:spPr>
          <a:xfrm>
            <a:off x="217683" y="1704870"/>
            <a:ext cx="2565993" cy="2445977"/>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 2000 mp3 files </a:t>
            </a:r>
            <a:r>
              <a:rPr lang="en-US" sz="1600" dirty="0">
                <a:solidFill>
                  <a:schemeClr val="tx1"/>
                </a:solidFill>
                <a:latin typeface="Avenir Next" panose="020B0503020202020204" pitchFamily="34" charset="0"/>
              </a:rPr>
              <a:t>downloaded </a:t>
            </a:r>
          </a:p>
          <a:p>
            <a:r>
              <a:rPr lang="en-US" sz="1600" dirty="0">
                <a:solidFill>
                  <a:schemeClr val="tx1"/>
                </a:solidFill>
                <a:latin typeface="Avenir Next" panose="020B0503020202020204" pitchFamily="34" charset="0"/>
              </a:rPr>
              <a:t>(all electronic music)</a:t>
            </a:r>
          </a:p>
        </p:txBody>
      </p:sp>
      <p:pic>
        <p:nvPicPr>
          <p:cNvPr id="43" name="Picture 42">
            <a:extLst>
              <a:ext uri="{FF2B5EF4-FFF2-40B4-BE49-F238E27FC236}">
                <a16:creationId xmlns:a16="http://schemas.microsoft.com/office/drawing/2014/main" id="{610479F8-1ACD-4F41-AE0C-5740662D7926}"/>
              </a:ext>
            </a:extLst>
          </p:cNvPr>
          <p:cNvPicPr>
            <a:picLocks noChangeAspect="1"/>
          </p:cNvPicPr>
          <p:nvPr/>
        </p:nvPicPr>
        <p:blipFill>
          <a:blip r:embed="rId8"/>
          <a:stretch>
            <a:fillRect/>
          </a:stretch>
        </p:blipFill>
        <p:spPr>
          <a:xfrm>
            <a:off x="559539" y="2783934"/>
            <a:ext cx="1866900" cy="469900"/>
          </a:xfrm>
          <a:prstGeom prst="rect">
            <a:avLst/>
          </a:prstGeom>
        </p:spPr>
      </p:pic>
      <p:pic>
        <p:nvPicPr>
          <p:cNvPr id="44" name="Picture 43">
            <a:extLst>
              <a:ext uri="{FF2B5EF4-FFF2-40B4-BE49-F238E27FC236}">
                <a16:creationId xmlns:a16="http://schemas.microsoft.com/office/drawing/2014/main" id="{8022AA60-E9A1-B044-99B3-638D8A38A8A6}"/>
              </a:ext>
            </a:extLst>
          </p:cNvPr>
          <p:cNvPicPr>
            <a:picLocks noChangeAspect="1"/>
          </p:cNvPicPr>
          <p:nvPr/>
        </p:nvPicPr>
        <p:blipFill>
          <a:blip r:embed="rId9"/>
          <a:stretch>
            <a:fillRect/>
          </a:stretch>
        </p:blipFill>
        <p:spPr>
          <a:xfrm>
            <a:off x="559539" y="3342062"/>
            <a:ext cx="1866900" cy="384851"/>
          </a:xfrm>
          <a:prstGeom prst="rect">
            <a:avLst/>
          </a:prstGeom>
        </p:spPr>
      </p:pic>
      <p:sp>
        <p:nvSpPr>
          <p:cNvPr id="45" name="Rectangle 44">
            <a:extLst>
              <a:ext uri="{FF2B5EF4-FFF2-40B4-BE49-F238E27FC236}">
                <a16:creationId xmlns:a16="http://schemas.microsoft.com/office/drawing/2014/main" id="{4B11F874-B5AA-C04D-BE20-A3AE03A0003B}"/>
              </a:ext>
            </a:extLst>
          </p:cNvPr>
          <p:cNvSpPr/>
          <p:nvPr/>
        </p:nvSpPr>
        <p:spPr>
          <a:xfrm>
            <a:off x="217683" y="4224272"/>
            <a:ext cx="2565993" cy="2500091"/>
          </a:xfrm>
          <a:prstGeom prst="rect">
            <a:avLst/>
          </a:prstGeom>
          <a:solidFill>
            <a:schemeClr val="accent4">
              <a:lumMod val="40000"/>
              <a:lumOff val="60000"/>
              <a:alpha val="52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tIns="137160" rtlCol="0" anchor="t"/>
          <a:lstStyle/>
          <a:p>
            <a:r>
              <a:rPr lang="en-US" sz="1600" b="1" dirty="0">
                <a:solidFill>
                  <a:srgbClr val="491448"/>
                </a:solidFill>
                <a:latin typeface="Avenir Next" panose="020B0503020202020204" pitchFamily="34" charset="0"/>
              </a:rPr>
              <a:t>Audio features </a:t>
            </a:r>
            <a:r>
              <a:rPr lang="en-US" sz="1600" dirty="0">
                <a:solidFill>
                  <a:schemeClr val="tx1"/>
                </a:solidFill>
                <a:latin typeface="Avenir Next" panose="020B0503020202020204" pitchFamily="34" charset="0"/>
              </a:rPr>
              <a:t>obtained through Spotify API</a:t>
            </a:r>
          </a:p>
        </p:txBody>
      </p:sp>
      <p:pic>
        <p:nvPicPr>
          <p:cNvPr id="46" name="Picture 45">
            <a:extLst>
              <a:ext uri="{FF2B5EF4-FFF2-40B4-BE49-F238E27FC236}">
                <a16:creationId xmlns:a16="http://schemas.microsoft.com/office/drawing/2014/main" id="{949372E9-B460-FC41-BD89-984057B24FE5}"/>
              </a:ext>
            </a:extLst>
          </p:cNvPr>
          <p:cNvPicPr>
            <a:picLocks noChangeAspect="1"/>
          </p:cNvPicPr>
          <p:nvPr/>
        </p:nvPicPr>
        <p:blipFill>
          <a:blip r:embed="rId10"/>
          <a:stretch>
            <a:fillRect/>
          </a:stretch>
        </p:blipFill>
        <p:spPr>
          <a:xfrm>
            <a:off x="619559" y="5071431"/>
            <a:ext cx="1765300" cy="752800"/>
          </a:xfrm>
          <a:prstGeom prst="rect">
            <a:avLst/>
          </a:prstGeom>
        </p:spPr>
      </p:pic>
    </p:spTree>
    <p:extLst>
      <p:ext uri="{BB962C8B-B14F-4D97-AF65-F5344CB8AC3E}">
        <p14:creationId xmlns:p14="http://schemas.microsoft.com/office/powerpoint/2010/main" val="3386567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D28E6E0-AE7A-5341-A21F-EFAF211E4E3C}"/>
              </a:ext>
            </a:extLst>
          </p:cNvPr>
          <p:cNvSpPr/>
          <p:nvPr/>
        </p:nvSpPr>
        <p:spPr>
          <a:xfrm>
            <a:off x="1537439" y="2754519"/>
            <a:ext cx="2425737" cy="2953884"/>
          </a:xfrm>
          <a:prstGeom prst="rect">
            <a:avLst/>
          </a:prstGeom>
          <a:solidFill>
            <a:srgbClr val="50154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System Font Regular"/>
              <a:buChar char="▸"/>
            </a:pPr>
            <a:r>
              <a:rPr lang="en-US" sz="1500" dirty="0">
                <a:ln w="0">
                  <a:noFill/>
                </a:ln>
                <a:solidFill>
                  <a:schemeClr val="bg1"/>
                </a:solidFill>
                <a:latin typeface="Avenir Next" panose="020B0503020202020204" pitchFamily="34" charset="0"/>
              </a:rPr>
              <a:t>BPM +/- 2.5</a:t>
            </a:r>
          </a:p>
          <a:p>
            <a:pPr marL="285750" indent="-285750">
              <a:buFont typeface="System Font Regular"/>
              <a:buChar char="▸"/>
            </a:pPr>
            <a:r>
              <a:rPr lang="en-US" sz="1500" dirty="0">
                <a:ln w="0">
                  <a:noFill/>
                </a:ln>
                <a:solidFill>
                  <a:schemeClr val="bg1"/>
                </a:solidFill>
                <a:latin typeface="Avenir Next" panose="020B0503020202020204" pitchFamily="34" charset="0"/>
              </a:rPr>
              <a:t>Energy Level +/-15%</a:t>
            </a:r>
          </a:p>
          <a:p>
            <a:pPr marL="285750" indent="-285750">
              <a:buFont typeface="System Font Regular"/>
              <a:buChar char="▸"/>
            </a:pPr>
            <a:r>
              <a:rPr lang="en-US" sz="1500" dirty="0">
                <a:ln w="0">
                  <a:noFill/>
                </a:ln>
                <a:solidFill>
                  <a:schemeClr val="bg1"/>
                </a:solidFill>
                <a:latin typeface="Avenir Next" panose="020B0503020202020204" pitchFamily="34" charset="0"/>
              </a:rPr>
              <a:t>Harmonic Key/Mode</a:t>
            </a:r>
          </a:p>
        </p:txBody>
      </p:sp>
      <p:sp>
        <p:nvSpPr>
          <p:cNvPr id="17" name="Rectangle 16">
            <a:extLst>
              <a:ext uri="{FF2B5EF4-FFF2-40B4-BE49-F238E27FC236}">
                <a16:creationId xmlns:a16="http://schemas.microsoft.com/office/drawing/2014/main" id="{64DDCB0F-0290-4747-9D90-C66B81D2C607}"/>
              </a:ext>
            </a:extLst>
          </p:cNvPr>
          <p:cNvSpPr/>
          <p:nvPr/>
        </p:nvSpPr>
        <p:spPr>
          <a:xfrm>
            <a:off x="4062158" y="2754519"/>
            <a:ext cx="2365836" cy="2953884"/>
          </a:xfrm>
          <a:prstGeom prst="rect">
            <a:avLst/>
          </a:prstGeom>
          <a:solidFill>
            <a:srgbClr val="50154E">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System Font Regular"/>
              <a:buChar char="▸"/>
            </a:pPr>
            <a:r>
              <a:rPr lang="en-US" sz="1500" dirty="0">
                <a:ln w="0">
                  <a:noFill/>
                </a:ln>
                <a:solidFill>
                  <a:schemeClr val="bg1"/>
                </a:solidFill>
                <a:latin typeface="Avenir Next" panose="020B0503020202020204" pitchFamily="34" charset="0"/>
              </a:rPr>
              <a:t>Cosine similarity on </a:t>
            </a:r>
            <a:r>
              <a:rPr lang="en-US" sz="1500" b="1" dirty="0">
                <a:ln w="0">
                  <a:noFill/>
                </a:ln>
                <a:solidFill>
                  <a:schemeClr val="bg1"/>
                </a:solidFill>
                <a:latin typeface="Avenir Next" panose="020B0503020202020204" pitchFamily="34" charset="0"/>
              </a:rPr>
              <a:t>spectrogram </a:t>
            </a:r>
            <a:r>
              <a:rPr lang="en-US" sz="1500" dirty="0">
                <a:ln w="0">
                  <a:noFill/>
                </a:ln>
                <a:solidFill>
                  <a:schemeClr val="bg1"/>
                </a:solidFill>
                <a:latin typeface="Avenir Next" panose="020B0503020202020204" pitchFamily="34" charset="0"/>
              </a:rPr>
              <a:t>feature vectors</a:t>
            </a:r>
          </a:p>
        </p:txBody>
      </p:sp>
      <p:sp>
        <p:nvSpPr>
          <p:cNvPr id="18" name="Rectangle 17">
            <a:extLst>
              <a:ext uri="{FF2B5EF4-FFF2-40B4-BE49-F238E27FC236}">
                <a16:creationId xmlns:a16="http://schemas.microsoft.com/office/drawing/2014/main" id="{FA46712B-D30F-A84A-B981-922723506A12}"/>
              </a:ext>
            </a:extLst>
          </p:cNvPr>
          <p:cNvSpPr/>
          <p:nvPr/>
        </p:nvSpPr>
        <p:spPr>
          <a:xfrm>
            <a:off x="6511795" y="2754518"/>
            <a:ext cx="2365836" cy="2953884"/>
          </a:xfrm>
          <a:prstGeom prst="rect">
            <a:avLst/>
          </a:prstGeom>
          <a:solidFill>
            <a:srgbClr val="50154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System Font Regular"/>
              <a:buChar char="▸"/>
            </a:pPr>
            <a:r>
              <a:rPr lang="en-US" sz="1500" dirty="0">
                <a:ln w="0">
                  <a:noFill/>
                </a:ln>
                <a:solidFill>
                  <a:schemeClr val="bg1"/>
                </a:solidFill>
                <a:latin typeface="Avenir Next" panose="020B0503020202020204" pitchFamily="34" charset="0"/>
              </a:rPr>
              <a:t>Cosine similarity on </a:t>
            </a:r>
            <a:r>
              <a:rPr lang="en-US" sz="1500" b="1" dirty="0" err="1">
                <a:ln w="0">
                  <a:noFill/>
                </a:ln>
                <a:solidFill>
                  <a:schemeClr val="bg1"/>
                </a:solidFill>
                <a:latin typeface="Avenir Next" panose="020B0503020202020204" pitchFamily="34" charset="0"/>
              </a:rPr>
              <a:t>chromagram</a:t>
            </a:r>
            <a:r>
              <a:rPr lang="en-US" sz="1500" b="1" dirty="0">
                <a:ln w="0">
                  <a:noFill/>
                </a:ln>
                <a:solidFill>
                  <a:schemeClr val="bg1"/>
                </a:solidFill>
                <a:latin typeface="Avenir Next" panose="020B0503020202020204" pitchFamily="34" charset="0"/>
              </a:rPr>
              <a:t> </a:t>
            </a:r>
            <a:r>
              <a:rPr lang="en-US" sz="1500" dirty="0">
                <a:ln w="0">
                  <a:noFill/>
                </a:ln>
                <a:solidFill>
                  <a:schemeClr val="bg1"/>
                </a:solidFill>
                <a:latin typeface="Avenir Next" panose="020B0503020202020204" pitchFamily="34" charset="0"/>
              </a:rPr>
              <a:t>feature vectors</a:t>
            </a:r>
          </a:p>
        </p:txBody>
      </p:sp>
      <p:sp>
        <p:nvSpPr>
          <p:cNvPr id="21" name="Delay 20">
            <a:extLst>
              <a:ext uri="{FF2B5EF4-FFF2-40B4-BE49-F238E27FC236}">
                <a16:creationId xmlns:a16="http://schemas.microsoft.com/office/drawing/2014/main" id="{2A8F6971-E85A-5A44-ADEF-C11951B5B4AC}"/>
              </a:ext>
            </a:extLst>
          </p:cNvPr>
          <p:cNvSpPr/>
          <p:nvPr/>
        </p:nvSpPr>
        <p:spPr>
          <a:xfrm rot="10506940">
            <a:off x="1216095" y="4879971"/>
            <a:ext cx="10058400" cy="1371600"/>
          </a:xfrm>
          <a:prstGeom prst="flowChartDelay">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2" name="Delay 21">
            <a:extLst>
              <a:ext uri="{FF2B5EF4-FFF2-40B4-BE49-F238E27FC236}">
                <a16:creationId xmlns:a16="http://schemas.microsoft.com/office/drawing/2014/main" id="{68AA965C-89AA-0941-A86A-F2454A6B0690}"/>
              </a:ext>
            </a:extLst>
          </p:cNvPr>
          <p:cNvSpPr/>
          <p:nvPr/>
        </p:nvSpPr>
        <p:spPr>
          <a:xfrm rot="11062380">
            <a:off x="1211891" y="2167297"/>
            <a:ext cx="10058400" cy="1371600"/>
          </a:xfrm>
          <a:prstGeom prst="flowChartDela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23" name="Picture 22">
            <a:extLst>
              <a:ext uri="{FF2B5EF4-FFF2-40B4-BE49-F238E27FC236}">
                <a16:creationId xmlns:a16="http://schemas.microsoft.com/office/drawing/2014/main" id="{D27796C2-0E82-4E4E-99B2-7E809AB99073}"/>
              </a:ext>
            </a:extLst>
          </p:cNvPr>
          <p:cNvPicPr>
            <a:picLocks noChangeAspect="1"/>
          </p:cNvPicPr>
          <p:nvPr/>
        </p:nvPicPr>
        <p:blipFill>
          <a:blip r:embed="rId3"/>
          <a:stretch>
            <a:fillRect/>
          </a:stretch>
        </p:blipFill>
        <p:spPr>
          <a:xfrm>
            <a:off x="304240" y="3948251"/>
            <a:ext cx="723900" cy="685800"/>
          </a:xfrm>
          <a:prstGeom prst="rect">
            <a:avLst/>
          </a:prstGeom>
        </p:spPr>
      </p:pic>
      <p:sp>
        <p:nvSpPr>
          <p:cNvPr id="24" name="Rectangle 23">
            <a:extLst>
              <a:ext uri="{FF2B5EF4-FFF2-40B4-BE49-F238E27FC236}">
                <a16:creationId xmlns:a16="http://schemas.microsoft.com/office/drawing/2014/main" id="{ECD786F7-5C00-6C44-B875-26A7BC2AAF21}"/>
              </a:ext>
            </a:extLst>
          </p:cNvPr>
          <p:cNvSpPr/>
          <p:nvPr/>
        </p:nvSpPr>
        <p:spPr>
          <a:xfrm>
            <a:off x="292828" y="3648219"/>
            <a:ext cx="799834" cy="323165"/>
          </a:xfrm>
          <a:prstGeom prst="rect">
            <a:avLst/>
          </a:prstGeom>
        </p:spPr>
        <p:txBody>
          <a:bodyPr wrap="none">
            <a:spAutoFit/>
          </a:bodyPr>
          <a:lstStyle/>
          <a:p>
            <a:r>
              <a:rPr lang="en-US" sz="1500" dirty="0">
                <a:ln w="0">
                  <a:noFill/>
                </a:ln>
                <a:latin typeface="Avenir Next" panose="020B0503020202020204" pitchFamily="34" charset="0"/>
              </a:rPr>
              <a:t>Track 1</a:t>
            </a:r>
            <a:endParaRPr lang="en-US" sz="1500" dirty="0">
              <a:latin typeface="Avenir Next" panose="020B0503020202020204" pitchFamily="34" charset="0"/>
            </a:endParaRPr>
          </a:p>
        </p:txBody>
      </p:sp>
      <p:sp>
        <p:nvSpPr>
          <p:cNvPr id="25" name="Rectangle 24">
            <a:extLst>
              <a:ext uri="{FF2B5EF4-FFF2-40B4-BE49-F238E27FC236}">
                <a16:creationId xmlns:a16="http://schemas.microsoft.com/office/drawing/2014/main" id="{ECD27269-0DCA-5A4F-A6C4-03D9FB57E14D}"/>
              </a:ext>
            </a:extLst>
          </p:cNvPr>
          <p:cNvSpPr/>
          <p:nvPr/>
        </p:nvSpPr>
        <p:spPr>
          <a:xfrm>
            <a:off x="1928773" y="1896988"/>
            <a:ext cx="1720343" cy="646331"/>
          </a:xfrm>
          <a:prstGeom prst="rect">
            <a:avLst/>
          </a:prstGeom>
        </p:spPr>
        <p:txBody>
          <a:bodyPr wrap="none">
            <a:spAutoFit/>
          </a:bodyPr>
          <a:lstStyle/>
          <a:p>
            <a:pPr algn="ctr"/>
            <a:r>
              <a:rPr lang="en-US" b="1" dirty="0">
                <a:ln w="0">
                  <a:noFill/>
                </a:ln>
                <a:solidFill>
                  <a:srgbClr val="491448"/>
                </a:solidFill>
                <a:latin typeface="Avenir Next" panose="020B0503020202020204" pitchFamily="34" charset="0"/>
              </a:rPr>
              <a:t>Filter 1</a:t>
            </a:r>
          </a:p>
          <a:p>
            <a:pPr algn="ctr"/>
            <a:r>
              <a:rPr lang="en-US" b="1" dirty="0">
                <a:ln w="0">
                  <a:noFill/>
                </a:ln>
                <a:solidFill>
                  <a:srgbClr val="491448"/>
                </a:solidFill>
                <a:latin typeface="Avenir Next" panose="020B0503020202020204" pitchFamily="34" charset="0"/>
              </a:rPr>
              <a:t>Compatibility</a:t>
            </a:r>
          </a:p>
        </p:txBody>
      </p:sp>
      <p:sp>
        <p:nvSpPr>
          <p:cNvPr id="26" name="Rectangle 25">
            <a:extLst>
              <a:ext uri="{FF2B5EF4-FFF2-40B4-BE49-F238E27FC236}">
                <a16:creationId xmlns:a16="http://schemas.microsoft.com/office/drawing/2014/main" id="{7E76AD25-078D-AD42-9A5D-C0562220D05C}"/>
              </a:ext>
            </a:extLst>
          </p:cNvPr>
          <p:cNvSpPr/>
          <p:nvPr/>
        </p:nvSpPr>
        <p:spPr>
          <a:xfrm>
            <a:off x="4221723" y="1911988"/>
            <a:ext cx="1928670" cy="646331"/>
          </a:xfrm>
          <a:prstGeom prst="rect">
            <a:avLst/>
          </a:prstGeom>
        </p:spPr>
        <p:txBody>
          <a:bodyPr wrap="none">
            <a:spAutoFit/>
          </a:bodyPr>
          <a:lstStyle/>
          <a:p>
            <a:pPr algn="ctr"/>
            <a:r>
              <a:rPr lang="en-US" b="1" dirty="0">
                <a:ln w="0">
                  <a:noFill/>
                </a:ln>
                <a:solidFill>
                  <a:srgbClr val="491448"/>
                </a:solidFill>
                <a:latin typeface="Avenir Next" panose="020B0503020202020204" pitchFamily="34" charset="0"/>
              </a:rPr>
              <a:t>Filter 2</a:t>
            </a:r>
          </a:p>
          <a:p>
            <a:pPr algn="ctr"/>
            <a:r>
              <a:rPr lang="en-US" b="1" dirty="0">
                <a:ln w="0">
                  <a:noFill/>
                </a:ln>
                <a:solidFill>
                  <a:srgbClr val="491448"/>
                </a:solidFill>
                <a:latin typeface="Avenir Next" panose="020B0503020202020204" pitchFamily="34" charset="0"/>
              </a:rPr>
              <a:t>Musical Texture</a:t>
            </a:r>
          </a:p>
        </p:txBody>
      </p:sp>
      <p:sp>
        <p:nvSpPr>
          <p:cNvPr id="27" name="Rectangle 26">
            <a:extLst>
              <a:ext uri="{FF2B5EF4-FFF2-40B4-BE49-F238E27FC236}">
                <a16:creationId xmlns:a16="http://schemas.microsoft.com/office/drawing/2014/main" id="{16D37F42-10F1-5847-AE51-8F4EF84CF829}"/>
              </a:ext>
            </a:extLst>
          </p:cNvPr>
          <p:cNvSpPr/>
          <p:nvPr/>
        </p:nvSpPr>
        <p:spPr>
          <a:xfrm>
            <a:off x="6920192" y="1920396"/>
            <a:ext cx="1497526" cy="646331"/>
          </a:xfrm>
          <a:prstGeom prst="rect">
            <a:avLst/>
          </a:prstGeom>
        </p:spPr>
        <p:txBody>
          <a:bodyPr wrap="none">
            <a:spAutoFit/>
          </a:bodyPr>
          <a:lstStyle/>
          <a:p>
            <a:pPr algn="ctr"/>
            <a:r>
              <a:rPr lang="en-US" b="1" dirty="0">
                <a:ln w="0">
                  <a:noFill/>
                </a:ln>
                <a:solidFill>
                  <a:srgbClr val="491448"/>
                </a:solidFill>
                <a:latin typeface="Avenir Next" panose="020B0503020202020204" pitchFamily="34" charset="0"/>
              </a:rPr>
              <a:t>Filter 3</a:t>
            </a:r>
          </a:p>
          <a:p>
            <a:pPr algn="ctr"/>
            <a:r>
              <a:rPr lang="en-US" b="1" dirty="0" err="1">
                <a:ln w="0">
                  <a:noFill/>
                </a:ln>
                <a:solidFill>
                  <a:srgbClr val="491448"/>
                </a:solidFill>
                <a:latin typeface="Avenir Next" panose="020B0503020202020204" pitchFamily="34" charset="0"/>
              </a:rPr>
              <a:t>Mashability</a:t>
            </a:r>
            <a:endParaRPr lang="en-US" b="1" dirty="0">
              <a:ln w="0">
                <a:noFill/>
              </a:ln>
              <a:solidFill>
                <a:srgbClr val="491448"/>
              </a:solidFill>
              <a:latin typeface="Avenir Next" panose="020B0503020202020204" pitchFamily="34" charset="0"/>
            </a:endParaRPr>
          </a:p>
        </p:txBody>
      </p:sp>
      <p:sp>
        <p:nvSpPr>
          <p:cNvPr id="31" name="Rectangle 30">
            <a:extLst>
              <a:ext uri="{FF2B5EF4-FFF2-40B4-BE49-F238E27FC236}">
                <a16:creationId xmlns:a16="http://schemas.microsoft.com/office/drawing/2014/main" id="{4878F4EC-918F-0147-B5BD-C0E2B490A8BB}"/>
              </a:ext>
            </a:extLst>
          </p:cNvPr>
          <p:cNvSpPr/>
          <p:nvPr/>
        </p:nvSpPr>
        <p:spPr>
          <a:xfrm>
            <a:off x="9273712" y="3609582"/>
            <a:ext cx="799834" cy="323165"/>
          </a:xfrm>
          <a:prstGeom prst="rect">
            <a:avLst/>
          </a:prstGeom>
        </p:spPr>
        <p:txBody>
          <a:bodyPr wrap="none">
            <a:spAutoFit/>
          </a:bodyPr>
          <a:lstStyle/>
          <a:p>
            <a:r>
              <a:rPr lang="en-US" sz="1500" dirty="0">
                <a:ln w="0">
                  <a:noFill/>
                </a:ln>
                <a:latin typeface="Avenir Next" panose="020B0503020202020204" pitchFamily="34" charset="0"/>
              </a:rPr>
              <a:t>Track 2</a:t>
            </a:r>
            <a:endParaRPr lang="en-US" sz="1500" dirty="0">
              <a:latin typeface="Avenir Next" panose="020B0503020202020204" pitchFamily="34" charset="0"/>
            </a:endParaRPr>
          </a:p>
        </p:txBody>
      </p:sp>
      <p:sp>
        <p:nvSpPr>
          <p:cNvPr id="32" name="Triangle 31">
            <a:extLst>
              <a:ext uri="{FF2B5EF4-FFF2-40B4-BE49-F238E27FC236}">
                <a16:creationId xmlns:a16="http://schemas.microsoft.com/office/drawing/2014/main" id="{84FA4EFD-FABB-0C42-9E1B-E4AB61C77AAB}"/>
              </a:ext>
            </a:extLst>
          </p:cNvPr>
          <p:cNvSpPr/>
          <p:nvPr/>
        </p:nvSpPr>
        <p:spPr>
          <a:xfrm rot="5400000">
            <a:off x="1054806" y="4098057"/>
            <a:ext cx="571499" cy="26709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latin typeface="Avenir Next" panose="020B0503020202020204" pitchFamily="34" charset="0"/>
            </a:endParaRPr>
          </a:p>
        </p:txBody>
      </p:sp>
      <p:sp>
        <p:nvSpPr>
          <p:cNvPr id="34" name="Triangle 33">
            <a:extLst>
              <a:ext uri="{FF2B5EF4-FFF2-40B4-BE49-F238E27FC236}">
                <a16:creationId xmlns:a16="http://schemas.microsoft.com/office/drawing/2014/main" id="{F3D4DC7B-BC86-BE42-B82B-B5AB3DF157D6}"/>
              </a:ext>
            </a:extLst>
          </p:cNvPr>
          <p:cNvSpPr/>
          <p:nvPr/>
        </p:nvSpPr>
        <p:spPr>
          <a:xfrm rot="5400000">
            <a:off x="8786365" y="4098057"/>
            <a:ext cx="571499" cy="26709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latin typeface="Avenir Next" panose="020B0503020202020204" pitchFamily="34" charset="0"/>
            </a:endParaRPr>
          </a:p>
        </p:txBody>
      </p:sp>
      <p:sp>
        <p:nvSpPr>
          <p:cNvPr id="44" name="Triangle 43">
            <a:extLst>
              <a:ext uri="{FF2B5EF4-FFF2-40B4-BE49-F238E27FC236}">
                <a16:creationId xmlns:a16="http://schemas.microsoft.com/office/drawing/2014/main" id="{B599F857-F3C9-1C44-8F0E-63062C78A657}"/>
              </a:ext>
            </a:extLst>
          </p:cNvPr>
          <p:cNvSpPr/>
          <p:nvPr/>
        </p:nvSpPr>
        <p:spPr>
          <a:xfrm rot="5400000">
            <a:off x="9982380" y="4098057"/>
            <a:ext cx="571499" cy="26709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6" name="Rectangle 45">
            <a:extLst>
              <a:ext uri="{FF2B5EF4-FFF2-40B4-BE49-F238E27FC236}">
                <a16:creationId xmlns:a16="http://schemas.microsoft.com/office/drawing/2014/main" id="{380E5A31-CFBF-5048-A69E-420767CDA385}"/>
              </a:ext>
            </a:extLst>
          </p:cNvPr>
          <p:cNvSpPr/>
          <p:nvPr/>
        </p:nvSpPr>
        <p:spPr>
          <a:xfrm>
            <a:off x="2082436" y="5486004"/>
            <a:ext cx="1413016" cy="369332"/>
          </a:xfrm>
          <a:prstGeom prst="rect">
            <a:avLst/>
          </a:prstGeom>
        </p:spPr>
        <p:txBody>
          <a:bodyPr wrap="none">
            <a:spAutoFit/>
          </a:bodyPr>
          <a:lstStyle/>
          <a:p>
            <a:pPr algn="ctr"/>
            <a:r>
              <a:rPr lang="en-US" dirty="0">
                <a:ln w="0">
                  <a:noFill/>
                </a:ln>
                <a:latin typeface="Avenir Next" panose="020B0503020202020204" pitchFamily="34" charset="0"/>
              </a:rPr>
              <a:t>100+ tracks</a:t>
            </a:r>
          </a:p>
        </p:txBody>
      </p:sp>
      <p:sp>
        <p:nvSpPr>
          <p:cNvPr id="47" name="Rectangle 46">
            <a:extLst>
              <a:ext uri="{FF2B5EF4-FFF2-40B4-BE49-F238E27FC236}">
                <a16:creationId xmlns:a16="http://schemas.microsoft.com/office/drawing/2014/main" id="{2F134365-6581-914C-A4C1-00C002B2FED2}"/>
              </a:ext>
            </a:extLst>
          </p:cNvPr>
          <p:cNvSpPr/>
          <p:nvPr/>
        </p:nvSpPr>
        <p:spPr>
          <a:xfrm>
            <a:off x="4435055" y="5084795"/>
            <a:ext cx="1578382" cy="369332"/>
          </a:xfrm>
          <a:prstGeom prst="rect">
            <a:avLst/>
          </a:prstGeom>
        </p:spPr>
        <p:txBody>
          <a:bodyPr wrap="none">
            <a:spAutoFit/>
          </a:bodyPr>
          <a:lstStyle/>
          <a:p>
            <a:pPr algn="ctr"/>
            <a:r>
              <a:rPr lang="en-US" dirty="0">
                <a:ln w="0">
                  <a:noFill/>
                </a:ln>
                <a:latin typeface="Avenir Next" panose="020B0503020202020204" pitchFamily="34" charset="0"/>
              </a:rPr>
              <a:t>Top 30 tracks</a:t>
            </a:r>
          </a:p>
        </p:txBody>
      </p:sp>
      <p:sp>
        <p:nvSpPr>
          <p:cNvPr id="48" name="Rectangle 47">
            <a:extLst>
              <a:ext uri="{FF2B5EF4-FFF2-40B4-BE49-F238E27FC236}">
                <a16:creationId xmlns:a16="http://schemas.microsoft.com/office/drawing/2014/main" id="{B865FDB6-2A7F-214A-A1FF-C9233C3A0EFA}"/>
              </a:ext>
            </a:extLst>
          </p:cNvPr>
          <p:cNvSpPr/>
          <p:nvPr/>
        </p:nvSpPr>
        <p:spPr>
          <a:xfrm>
            <a:off x="6760539" y="4799750"/>
            <a:ext cx="1790978" cy="369332"/>
          </a:xfrm>
          <a:prstGeom prst="rect">
            <a:avLst/>
          </a:prstGeom>
        </p:spPr>
        <p:txBody>
          <a:bodyPr wrap="square">
            <a:spAutoFit/>
          </a:bodyPr>
          <a:lstStyle/>
          <a:p>
            <a:pPr algn="ctr"/>
            <a:r>
              <a:rPr lang="en-US" dirty="0">
                <a:ln w="0">
                  <a:noFill/>
                </a:ln>
                <a:latin typeface="Avenir Next" panose="020B0503020202020204" pitchFamily="34" charset="0"/>
              </a:rPr>
              <a:t>Next track</a:t>
            </a:r>
          </a:p>
        </p:txBody>
      </p:sp>
      <p:pic>
        <p:nvPicPr>
          <p:cNvPr id="50" name="Picture 49">
            <a:extLst>
              <a:ext uri="{FF2B5EF4-FFF2-40B4-BE49-F238E27FC236}">
                <a16:creationId xmlns:a16="http://schemas.microsoft.com/office/drawing/2014/main" id="{7F8EBA60-EEC3-B24F-800A-5EE17F39EE24}"/>
              </a:ext>
            </a:extLst>
          </p:cNvPr>
          <p:cNvPicPr>
            <a:picLocks noChangeAspect="1"/>
          </p:cNvPicPr>
          <p:nvPr/>
        </p:nvPicPr>
        <p:blipFill>
          <a:blip r:embed="rId4"/>
          <a:stretch>
            <a:fillRect/>
          </a:stretch>
        </p:blipFill>
        <p:spPr>
          <a:xfrm>
            <a:off x="9301358" y="3922397"/>
            <a:ext cx="711750" cy="711750"/>
          </a:xfrm>
          <a:prstGeom prst="rect">
            <a:avLst/>
          </a:prstGeom>
        </p:spPr>
      </p:pic>
      <p:sp>
        <p:nvSpPr>
          <p:cNvPr id="51" name="Rectangle 50">
            <a:extLst>
              <a:ext uri="{FF2B5EF4-FFF2-40B4-BE49-F238E27FC236}">
                <a16:creationId xmlns:a16="http://schemas.microsoft.com/office/drawing/2014/main" id="{88460594-5A61-D74E-93B2-4CDF632CB2FF}"/>
              </a:ext>
            </a:extLst>
          </p:cNvPr>
          <p:cNvSpPr/>
          <p:nvPr/>
        </p:nvSpPr>
        <p:spPr>
          <a:xfrm>
            <a:off x="187521" y="4631595"/>
            <a:ext cx="1378904" cy="415498"/>
          </a:xfrm>
          <a:prstGeom prst="rect">
            <a:avLst/>
          </a:prstGeom>
        </p:spPr>
        <p:txBody>
          <a:bodyPr wrap="none">
            <a:spAutoFit/>
          </a:bodyPr>
          <a:lstStyle/>
          <a:p>
            <a:r>
              <a:rPr lang="en-US" sz="1050" dirty="0" err="1">
                <a:ln w="0">
                  <a:noFill/>
                </a:ln>
                <a:latin typeface="Avenir Next" panose="020B0503020202020204" pitchFamily="34" charset="0"/>
              </a:rPr>
              <a:t>Mathame</a:t>
            </a:r>
            <a:r>
              <a:rPr lang="en-US" sz="1050" dirty="0">
                <a:ln w="0">
                  <a:noFill/>
                </a:ln>
                <a:latin typeface="Avenir Next" panose="020B0503020202020204" pitchFamily="34" charset="0"/>
              </a:rPr>
              <a:t> - </a:t>
            </a:r>
          </a:p>
          <a:p>
            <a:r>
              <a:rPr lang="en-US" sz="1050" dirty="0">
                <a:ln w="0">
                  <a:noFill/>
                </a:ln>
                <a:latin typeface="Avenir Next" panose="020B0503020202020204" pitchFamily="34" charset="0"/>
              </a:rPr>
              <a:t>Nothing Around Us</a:t>
            </a:r>
            <a:endParaRPr lang="en-US" sz="1050" dirty="0">
              <a:latin typeface="Avenir Next" panose="020B0503020202020204" pitchFamily="34" charset="0"/>
            </a:endParaRPr>
          </a:p>
        </p:txBody>
      </p:sp>
      <p:sp>
        <p:nvSpPr>
          <p:cNvPr id="52" name="Rectangle 51">
            <a:extLst>
              <a:ext uri="{FF2B5EF4-FFF2-40B4-BE49-F238E27FC236}">
                <a16:creationId xmlns:a16="http://schemas.microsoft.com/office/drawing/2014/main" id="{9482E753-58C7-5F45-9896-D13B30684170}"/>
              </a:ext>
            </a:extLst>
          </p:cNvPr>
          <p:cNvSpPr/>
          <p:nvPr/>
        </p:nvSpPr>
        <p:spPr>
          <a:xfrm>
            <a:off x="9186768" y="4632259"/>
            <a:ext cx="936475" cy="253916"/>
          </a:xfrm>
          <a:prstGeom prst="rect">
            <a:avLst/>
          </a:prstGeom>
        </p:spPr>
        <p:txBody>
          <a:bodyPr wrap="none">
            <a:spAutoFit/>
          </a:bodyPr>
          <a:lstStyle/>
          <a:p>
            <a:r>
              <a:rPr lang="en-US" sz="1050" dirty="0">
                <a:ln w="0">
                  <a:noFill/>
                </a:ln>
                <a:latin typeface="Avenir Next" panose="020B0503020202020204" pitchFamily="34" charset="0"/>
              </a:rPr>
              <a:t>Bicep - Aura</a:t>
            </a:r>
            <a:endParaRPr lang="en-US" sz="1050" dirty="0">
              <a:latin typeface="Avenir Next" panose="020B0503020202020204" pitchFamily="34" charset="0"/>
            </a:endParaRPr>
          </a:p>
        </p:txBody>
      </p:sp>
      <p:pic>
        <p:nvPicPr>
          <p:cNvPr id="3" name="Picture 2">
            <a:extLst>
              <a:ext uri="{FF2B5EF4-FFF2-40B4-BE49-F238E27FC236}">
                <a16:creationId xmlns:a16="http://schemas.microsoft.com/office/drawing/2014/main" id="{1C5E0868-DE0C-D746-8544-CCADCEAB8CB1}"/>
              </a:ext>
            </a:extLst>
          </p:cNvPr>
          <p:cNvPicPr>
            <a:picLocks noChangeAspect="1"/>
          </p:cNvPicPr>
          <p:nvPr/>
        </p:nvPicPr>
        <p:blipFill>
          <a:blip r:embed="rId5"/>
          <a:stretch>
            <a:fillRect/>
          </a:stretch>
        </p:blipFill>
        <p:spPr>
          <a:xfrm>
            <a:off x="10462593" y="2821834"/>
            <a:ext cx="1422400" cy="2795860"/>
          </a:xfrm>
          <a:prstGeom prst="rect">
            <a:avLst/>
          </a:prstGeom>
        </p:spPr>
      </p:pic>
      <p:sp>
        <p:nvSpPr>
          <p:cNvPr id="45" name="Rectangle 44">
            <a:extLst>
              <a:ext uri="{FF2B5EF4-FFF2-40B4-BE49-F238E27FC236}">
                <a16:creationId xmlns:a16="http://schemas.microsoft.com/office/drawing/2014/main" id="{1FE081EB-4734-9D48-B8D0-BDCC6E6718A0}"/>
              </a:ext>
            </a:extLst>
          </p:cNvPr>
          <p:cNvSpPr/>
          <p:nvPr/>
        </p:nvSpPr>
        <p:spPr>
          <a:xfrm>
            <a:off x="10782018" y="4051281"/>
            <a:ext cx="906658" cy="369332"/>
          </a:xfrm>
          <a:prstGeom prst="rect">
            <a:avLst/>
          </a:prstGeom>
        </p:spPr>
        <p:txBody>
          <a:bodyPr wrap="none">
            <a:spAutoFit/>
          </a:bodyPr>
          <a:lstStyle/>
          <a:p>
            <a:pPr algn="ctr"/>
            <a:r>
              <a:rPr lang="en-US" dirty="0">
                <a:ln w="0">
                  <a:noFill/>
                </a:ln>
                <a:solidFill>
                  <a:schemeClr val="bg1"/>
                </a:solidFill>
                <a:latin typeface="Avenir Next" panose="020B0503020202020204" pitchFamily="34" charset="0"/>
              </a:rPr>
              <a:t>Filter 1</a:t>
            </a:r>
          </a:p>
        </p:txBody>
      </p:sp>
      <p:cxnSp>
        <p:nvCxnSpPr>
          <p:cNvPr id="5" name="Straight Connector 4">
            <a:extLst>
              <a:ext uri="{FF2B5EF4-FFF2-40B4-BE49-F238E27FC236}">
                <a16:creationId xmlns:a16="http://schemas.microsoft.com/office/drawing/2014/main" id="{0DF05AF1-89C3-7646-9028-BCDAD3D06E5E}"/>
              </a:ext>
            </a:extLst>
          </p:cNvPr>
          <p:cNvCxnSpPr>
            <a:cxnSpLocks/>
          </p:cNvCxnSpPr>
          <p:nvPr/>
        </p:nvCxnSpPr>
        <p:spPr>
          <a:xfrm>
            <a:off x="6466631" y="1678045"/>
            <a:ext cx="0" cy="4937760"/>
          </a:xfrm>
          <a:prstGeom prst="line">
            <a:avLst/>
          </a:prstGeom>
          <a:ln w="1905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6193B24-D9A9-0945-8795-F929B4CC56CA}"/>
              </a:ext>
            </a:extLst>
          </p:cNvPr>
          <p:cNvCxnSpPr>
            <a:cxnSpLocks/>
          </p:cNvCxnSpPr>
          <p:nvPr/>
        </p:nvCxnSpPr>
        <p:spPr>
          <a:xfrm>
            <a:off x="4002363" y="1678045"/>
            <a:ext cx="0" cy="4937760"/>
          </a:xfrm>
          <a:prstGeom prst="line">
            <a:avLst/>
          </a:prstGeom>
          <a:ln w="1905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Hexagon 35">
            <a:extLst>
              <a:ext uri="{FF2B5EF4-FFF2-40B4-BE49-F238E27FC236}">
                <a16:creationId xmlns:a16="http://schemas.microsoft.com/office/drawing/2014/main" id="{B0264AB7-5141-5649-BC98-FAA398C14A37}"/>
              </a:ext>
            </a:extLst>
          </p:cNvPr>
          <p:cNvSpPr/>
          <p:nvPr/>
        </p:nvSpPr>
        <p:spPr>
          <a:xfrm>
            <a:off x="-1004550" y="-106136"/>
            <a:ext cx="3165141" cy="2134552"/>
          </a:xfrm>
          <a:prstGeom prst="hexagon">
            <a:avLst>
              <a:gd name="adj" fmla="val 22103"/>
              <a:gd name="vf" fmla="val 115470"/>
            </a:avLst>
          </a:prstGeom>
          <a:solidFill>
            <a:schemeClr val="accent4">
              <a:lumMod val="40000"/>
              <a:lumOff val="60000"/>
              <a:alpha val="72000"/>
            </a:schemeClr>
          </a:solidFill>
          <a:ln>
            <a:solidFill>
              <a:schemeClr val="accent4">
                <a:lumMod val="40000"/>
                <a:lumOff val="6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E74BB24-8390-0A41-BB19-FE0D5F358EB0}"/>
              </a:ext>
            </a:extLst>
          </p:cNvPr>
          <p:cNvSpPr>
            <a:spLocks noGrp="1"/>
          </p:cNvSpPr>
          <p:nvPr>
            <p:ph type="title"/>
          </p:nvPr>
        </p:nvSpPr>
        <p:spPr>
          <a:xfrm>
            <a:off x="344344" y="245020"/>
            <a:ext cx="10515600" cy="1325563"/>
          </a:xfrm>
        </p:spPr>
        <p:txBody>
          <a:bodyPr vert="horz" lIns="91440" tIns="45720" rIns="91440" bIns="45720" rtlCol="0" anchor="ctr">
            <a:normAutofit/>
          </a:bodyPr>
          <a:lstStyle/>
          <a:p>
            <a:r>
              <a:rPr lang="en-US" dirty="0">
                <a:solidFill>
                  <a:srgbClr val="491448"/>
                </a:solidFill>
                <a:latin typeface="Avenir Next" panose="020B0503020202020204" pitchFamily="34" charset="0"/>
              </a:rPr>
              <a:t>Recommendation Logic</a:t>
            </a:r>
          </a:p>
        </p:txBody>
      </p:sp>
    </p:spTree>
    <p:extLst>
      <p:ext uri="{BB962C8B-B14F-4D97-AF65-F5344CB8AC3E}">
        <p14:creationId xmlns:p14="http://schemas.microsoft.com/office/powerpoint/2010/main" val="2469675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16980</TotalTime>
  <Words>1288</Words>
  <Application>Microsoft Macintosh PowerPoint</Application>
  <PresentationFormat>Widescreen</PresentationFormat>
  <Paragraphs>212</Paragraphs>
  <Slides>12</Slides>
  <Notes>12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System Font Regular</vt:lpstr>
      <vt:lpstr>Arial</vt:lpstr>
      <vt:lpstr>Avenir Next</vt:lpstr>
      <vt:lpstr>Calibri</vt:lpstr>
      <vt:lpstr>Calibri Light</vt:lpstr>
      <vt:lpstr>Office Theme</vt:lpstr>
      <vt:lpstr>Play like DJ with Deep Learning</vt:lpstr>
      <vt:lpstr>PowerPoint Presentation</vt:lpstr>
      <vt:lpstr>Introducing DJ Koze!</vt:lpstr>
      <vt:lpstr>PowerPoint Presentation</vt:lpstr>
      <vt:lpstr>How Mixing Works</vt:lpstr>
      <vt:lpstr>Data Processing &amp; Modeling  </vt:lpstr>
      <vt:lpstr>Data Processing &amp; Modeling  </vt:lpstr>
      <vt:lpstr>Data Processing &amp; Modeling  </vt:lpstr>
      <vt:lpstr>Recommendation Logic</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 like DJ with Deep Learning</dc:title>
  <dc:creator>A1812</dc:creator>
  <cp:lastModifiedBy>A1812</cp:lastModifiedBy>
  <cp:revision>27</cp:revision>
  <dcterms:created xsi:type="dcterms:W3CDTF">2020-03-25T03:54:57Z</dcterms:created>
  <dcterms:modified xsi:type="dcterms:W3CDTF">2020-04-05T22:59:53Z</dcterms:modified>
</cp:coreProperties>
</file>